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 id="2147483663" r:id="rId3"/>
  </p:sldMasterIdLst>
  <p:notesMasterIdLst>
    <p:notesMasterId r:id="rId34"/>
  </p:notesMasterIdLst>
  <p:sldIdLst>
    <p:sldId id="256" r:id="rId4"/>
    <p:sldId id="257" r:id="rId5"/>
    <p:sldId id="258" r:id="rId6"/>
    <p:sldId id="259" r:id="rId7"/>
    <p:sldId id="260" r:id="rId8"/>
    <p:sldId id="261" r:id="rId9"/>
    <p:sldId id="262" r:id="rId10"/>
    <p:sldId id="263" r:id="rId11"/>
    <p:sldId id="264" r:id="rId12"/>
    <p:sldId id="265" r:id="rId13"/>
    <p:sldId id="266"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5143500" type="screen16x9"/>
  <p:notesSz cx="6858000" cy="9144000"/>
  <p:embeddedFontLst>
    <p:embeddedFont>
      <p:font typeface="Maven Pro" panose="020B0604020202020204" charset="0"/>
      <p:regular r:id="rId35"/>
      <p:bold r:id="rId36"/>
    </p:embeddedFont>
    <p:embeddedFont>
      <p:font typeface="Nunito"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96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5.fntdata"/><Relationship Id="rId21" Type="http://schemas.openxmlformats.org/officeDocument/2006/relationships/slide" Target="slides/slide18.xml"/><Relationship Id="rId34" Type="http://schemas.openxmlformats.org/officeDocument/2006/relationships/notesMaster" Target="notesMasters/notesMaster1.xml"/><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3.fntdata"/><Relationship Id="rId40" Type="http://schemas.openxmlformats.org/officeDocument/2006/relationships/font" Target="fonts/font6.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2.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1.fntdata"/><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c6f980f91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c6f980f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c6f980f91_0_10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c6f980f91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ce68d929b5_0_91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2ce68d929b5_0_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cea4f9827c_2_2:notes"/>
          <p:cNvSpPr>
            <a:spLocks noGrp="1" noRot="1" noChangeAspect="1"/>
          </p:cNvSpPr>
          <p:nvPr>
            <p:ph type="sldImg" idx="2"/>
          </p:nvPr>
        </p:nvSpPr>
        <p:spPr>
          <a:xfrm>
            <a:off x="1143000" y="714375"/>
            <a:ext cx="3429000" cy="19288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0" name="Google Shape;420;g2cea4f9827c_2_2:notes"/>
          <p:cNvSpPr txBox="1">
            <a:spLocks noGrp="1"/>
          </p:cNvSpPr>
          <p:nvPr>
            <p:ph type="body" idx="1"/>
          </p:nvPr>
        </p:nvSpPr>
        <p:spPr>
          <a:xfrm>
            <a:off x="571500" y="2750344"/>
            <a:ext cx="4572000" cy="2250281"/>
          </a:xfrm>
          <a:prstGeom prst="rect">
            <a:avLst/>
          </a:prstGeom>
          <a:noFill/>
          <a:ln>
            <a:noFill/>
          </a:ln>
        </p:spPr>
        <p:txBody>
          <a:bodyPr spcFirstLastPara="1" wrap="square" lIns="69850" tIns="34900" rIns="69850" bIns="34900" anchor="t" anchorCtr="0">
            <a:noAutofit/>
          </a:bodyPr>
          <a:lstStyle/>
          <a:p>
            <a:pPr marL="0" lvl="0" indent="0" algn="l" rtl="0">
              <a:spcBef>
                <a:spcPts val="0"/>
              </a:spcBef>
              <a:spcAft>
                <a:spcPts val="0"/>
              </a:spcAft>
              <a:buNone/>
            </a:pPr>
            <a:endParaRPr sz="1100"/>
          </a:p>
        </p:txBody>
      </p:sp>
      <p:sp>
        <p:nvSpPr>
          <p:cNvPr id="421" name="Google Shape;421;g2cea4f9827c_2_2:notes"/>
          <p:cNvSpPr txBox="1">
            <a:spLocks noGrp="1"/>
          </p:cNvSpPr>
          <p:nvPr>
            <p:ph type="sldNum" idx="12"/>
          </p:nvPr>
        </p:nvSpPr>
        <p:spPr>
          <a:xfrm>
            <a:off x="3237177" y="5428258"/>
            <a:ext cx="2476500" cy="286742"/>
          </a:xfrm>
          <a:prstGeom prst="rect">
            <a:avLst/>
          </a:prstGeom>
          <a:noFill/>
          <a:ln>
            <a:noFill/>
          </a:ln>
        </p:spPr>
        <p:txBody>
          <a:bodyPr spcFirstLastPara="1" wrap="square" lIns="69850" tIns="34900" rIns="69850" bIns="34900" anchor="b" anchorCtr="0">
            <a:noAutofit/>
          </a:bodyPr>
          <a:lstStyle/>
          <a:p>
            <a:pPr marL="0" lvl="0" indent="0" algn="r" rtl="0">
              <a:spcBef>
                <a:spcPts val="0"/>
              </a:spcBef>
              <a:spcAft>
                <a:spcPts val="0"/>
              </a:spcAft>
              <a:buNone/>
            </a:pPr>
            <a:fld id="{00000000-1234-1234-1234-123412341234}" type="slidenum">
              <a:rPr lang="en" sz="1100"/>
              <a:t>12</a:t>
            </a:fld>
            <a:endParaRPr sz="11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cea4f9827c_2_16:notes"/>
          <p:cNvSpPr>
            <a:spLocks noGrp="1" noRot="1" noChangeAspect="1"/>
          </p:cNvSpPr>
          <p:nvPr>
            <p:ph type="sldImg" idx="2"/>
          </p:nvPr>
        </p:nvSpPr>
        <p:spPr>
          <a:xfrm>
            <a:off x="1143000" y="714375"/>
            <a:ext cx="3429000" cy="19288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3" name="Google Shape;433;g2cea4f9827c_2_16:notes"/>
          <p:cNvSpPr txBox="1">
            <a:spLocks noGrp="1"/>
          </p:cNvSpPr>
          <p:nvPr>
            <p:ph type="body" idx="1"/>
          </p:nvPr>
        </p:nvSpPr>
        <p:spPr>
          <a:xfrm>
            <a:off x="571500" y="2750344"/>
            <a:ext cx="4572000" cy="2250281"/>
          </a:xfrm>
          <a:prstGeom prst="rect">
            <a:avLst/>
          </a:prstGeom>
          <a:noFill/>
          <a:ln>
            <a:noFill/>
          </a:ln>
        </p:spPr>
        <p:txBody>
          <a:bodyPr spcFirstLastPara="1" wrap="square" lIns="69850" tIns="34900" rIns="69850" bIns="34900" anchor="t" anchorCtr="0">
            <a:noAutofit/>
          </a:bodyPr>
          <a:lstStyle/>
          <a:p>
            <a:pPr marL="0" lvl="0" indent="0" algn="l" rtl="0">
              <a:spcBef>
                <a:spcPts val="0"/>
              </a:spcBef>
              <a:spcAft>
                <a:spcPts val="0"/>
              </a:spcAft>
              <a:buNone/>
            </a:pPr>
            <a:endParaRPr sz="1100"/>
          </a:p>
        </p:txBody>
      </p:sp>
      <p:sp>
        <p:nvSpPr>
          <p:cNvPr id="434" name="Google Shape;434;g2cea4f9827c_2_16:notes"/>
          <p:cNvSpPr txBox="1">
            <a:spLocks noGrp="1"/>
          </p:cNvSpPr>
          <p:nvPr>
            <p:ph type="sldNum" idx="12"/>
          </p:nvPr>
        </p:nvSpPr>
        <p:spPr>
          <a:xfrm>
            <a:off x="3237177" y="5428258"/>
            <a:ext cx="2476500" cy="286742"/>
          </a:xfrm>
          <a:prstGeom prst="rect">
            <a:avLst/>
          </a:prstGeom>
          <a:noFill/>
          <a:ln>
            <a:noFill/>
          </a:ln>
        </p:spPr>
        <p:txBody>
          <a:bodyPr spcFirstLastPara="1" wrap="square" lIns="69850" tIns="34900" rIns="69850" bIns="34900" anchor="b" anchorCtr="0">
            <a:noAutofit/>
          </a:bodyPr>
          <a:lstStyle/>
          <a:p>
            <a:pPr marL="0" lvl="0" indent="0" algn="r" rtl="0">
              <a:spcBef>
                <a:spcPts val="0"/>
              </a:spcBef>
              <a:spcAft>
                <a:spcPts val="0"/>
              </a:spcAft>
              <a:buNone/>
            </a:pPr>
            <a:fld id="{00000000-1234-1234-1234-123412341234}" type="slidenum">
              <a:rPr lang="en" sz="1100"/>
              <a:t>13</a:t>
            </a:fld>
            <a:endParaRPr sz="11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cea4f9827c_2_41:notes"/>
          <p:cNvSpPr>
            <a:spLocks noGrp="1" noRot="1" noChangeAspect="1"/>
          </p:cNvSpPr>
          <p:nvPr>
            <p:ph type="sldImg" idx="2"/>
          </p:nvPr>
        </p:nvSpPr>
        <p:spPr>
          <a:xfrm>
            <a:off x="1143000" y="714375"/>
            <a:ext cx="3429000" cy="19288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8" name="Google Shape;458;g2cea4f9827c_2_41:notes"/>
          <p:cNvSpPr txBox="1">
            <a:spLocks noGrp="1"/>
          </p:cNvSpPr>
          <p:nvPr>
            <p:ph type="body" idx="1"/>
          </p:nvPr>
        </p:nvSpPr>
        <p:spPr>
          <a:xfrm>
            <a:off x="571500" y="2750344"/>
            <a:ext cx="4572000" cy="2250281"/>
          </a:xfrm>
          <a:prstGeom prst="rect">
            <a:avLst/>
          </a:prstGeom>
          <a:noFill/>
          <a:ln>
            <a:noFill/>
          </a:ln>
        </p:spPr>
        <p:txBody>
          <a:bodyPr spcFirstLastPara="1" wrap="square" lIns="69850" tIns="34900" rIns="69850" bIns="34900" anchor="t" anchorCtr="0">
            <a:noAutofit/>
          </a:bodyPr>
          <a:lstStyle/>
          <a:p>
            <a:pPr marL="0" lvl="0" indent="0" algn="l" rtl="0">
              <a:spcBef>
                <a:spcPts val="0"/>
              </a:spcBef>
              <a:spcAft>
                <a:spcPts val="0"/>
              </a:spcAft>
              <a:buNone/>
            </a:pPr>
            <a:endParaRPr sz="1100"/>
          </a:p>
        </p:txBody>
      </p:sp>
      <p:sp>
        <p:nvSpPr>
          <p:cNvPr id="459" name="Google Shape;459;g2cea4f9827c_2_41:notes"/>
          <p:cNvSpPr txBox="1">
            <a:spLocks noGrp="1"/>
          </p:cNvSpPr>
          <p:nvPr>
            <p:ph type="sldNum" idx="12"/>
          </p:nvPr>
        </p:nvSpPr>
        <p:spPr>
          <a:xfrm>
            <a:off x="3237177" y="5428258"/>
            <a:ext cx="2476500" cy="286742"/>
          </a:xfrm>
          <a:prstGeom prst="rect">
            <a:avLst/>
          </a:prstGeom>
          <a:noFill/>
          <a:ln>
            <a:noFill/>
          </a:ln>
        </p:spPr>
        <p:txBody>
          <a:bodyPr spcFirstLastPara="1" wrap="square" lIns="69850" tIns="34900" rIns="69850" bIns="34900" anchor="b" anchorCtr="0">
            <a:noAutofit/>
          </a:bodyPr>
          <a:lstStyle/>
          <a:p>
            <a:pPr marL="0" lvl="0" indent="0" algn="r" rtl="0">
              <a:spcBef>
                <a:spcPts val="0"/>
              </a:spcBef>
              <a:spcAft>
                <a:spcPts val="0"/>
              </a:spcAft>
              <a:buNone/>
            </a:pPr>
            <a:fld id="{00000000-1234-1234-1234-123412341234}" type="slidenum">
              <a:rPr lang="en" sz="1100"/>
              <a:t>14</a:t>
            </a:fld>
            <a:endParaRPr sz="11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2cea4f9827c_2_55:notes"/>
          <p:cNvSpPr>
            <a:spLocks noGrp="1" noRot="1" noChangeAspect="1"/>
          </p:cNvSpPr>
          <p:nvPr>
            <p:ph type="sldImg" idx="2"/>
          </p:nvPr>
        </p:nvSpPr>
        <p:spPr>
          <a:xfrm>
            <a:off x="1143000" y="714375"/>
            <a:ext cx="3429000" cy="19288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2" name="Google Shape;472;g2cea4f9827c_2_55:notes"/>
          <p:cNvSpPr txBox="1">
            <a:spLocks noGrp="1"/>
          </p:cNvSpPr>
          <p:nvPr>
            <p:ph type="body" idx="1"/>
          </p:nvPr>
        </p:nvSpPr>
        <p:spPr>
          <a:xfrm>
            <a:off x="571500" y="2750344"/>
            <a:ext cx="4572000" cy="2250281"/>
          </a:xfrm>
          <a:prstGeom prst="rect">
            <a:avLst/>
          </a:prstGeom>
          <a:noFill/>
          <a:ln>
            <a:noFill/>
          </a:ln>
        </p:spPr>
        <p:txBody>
          <a:bodyPr spcFirstLastPara="1" wrap="square" lIns="69850" tIns="34900" rIns="69850" bIns="34900" anchor="t" anchorCtr="0">
            <a:noAutofit/>
          </a:bodyPr>
          <a:lstStyle/>
          <a:p>
            <a:pPr marL="0" lvl="0" indent="0" algn="l" rtl="0">
              <a:spcBef>
                <a:spcPts val="0"/>
              </a:spcBef>
              <a:spcAft>
                <a:spcPts val="0"/>
              </a:spcAft>
              <a:buNone/>
            </a:pPr>
            <a:endParaRPr sz="1100"/>
          </a:p>
        </p:txBody>
      </p:sp>
      <p:sp>
        <p:nvSpPr>
          <p:cNvPr id="473" name="Google Shape;473;g2cea4f9827c_2_55:notes"/>
          <p:cNvSpPr txBox="1">
            <a:spLocks noGrp="1"/>
          </p:cNvSpPr>
          <p:nvPr>
            <p:ph type="sldNum" idx="12"/>
          </p:nvPr>
        </p:nvSpPr>
        <p:spPr>
          <a:xfrm>
            <a:off x="3237177" y="5428258"/>
            <a:ext cx="2476500" cy="286742"/>
          </a:xfrm>
          <a:prstGeom prst="rect">
            <a:avLst/>
          </a:prstGeom>
          <a:noFill/>
          <a:ln>
            <a:noFill/>
          </a:ln>
        </p:spPr>
        <p:txBody>
          <a:bodyPr spcFirstLastPara="1" wrap="square" lIns="69850" tIns="34900" rIns="69850" bIns="34900" anchor="b" anchorCtr="0">
            <a:noAutofit/>
          </a:bodyPr>
          <a:lstStyle/>
          <a:p>
            <a:pPr marL="0" lvl="0" indent="0" algn="r" rtl="0">
              <a:spcBef>
                <a:spcPts val="0"/>
              </a:spcBef>
              <a:spcAft>
                <a:spcPts val="0"/>
              </a:spcAft>
              <a:buNone/>
            </a:pPr>
            <a:fld id="{00000000-1234-1234-1234-123412341234}" type="slidenum">
              <a:rPr lang="en" sz="1100"/>
              <a:t>15</a:t>
            </a:fld>
            <a:endParaRPr sz="11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2cea4f9827c_2_79:notes"/>
          <p:cNvSpPr>
            <a:spLocks noGrp="1" noRot="1" noChangeAspect="1"/>
          </p:cNvSpPr>
          <p:nvPr>
            <p:ph type="sldImg" idx="2"/>
          </p:nvPr>
        </p:nvSpPr>
        <p:spPr>
          <a:xfrm>
            <a:off x="1143000" y="714375"/>
            <a:ext cx="3429000" cy="19288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6" name="Google Shape;496;g2cea4f9827c_2_79:notes"/>
          <p:cNvSpPr txBox="1">
            <a:spLocks noGrp="1"/>
          </p:cNvSpPr>
          <p:nvPr>
            <p:ph type="body" idx="1"/>
          </p:nvPr>
        </p:nvSpPr>
        <p:spPr>
          <a:xfrm>
            <a:off x="571500" y="2750344"/>
            <a:ext cx="4572000" cy="2250281"/>
          </a:xfrm>
          <a:prstGeom prst="rect">
            <a:avLst/>
          </a:prstGeom>
          <a:noFill/>
          <a:ln>
            <a:noFill/>
          </a:ln>
        </p:spPr>
        <p:txBody>
          <a:bodyPr spcFirstLastPara="1" wrap="square" lIns="69850" tIns="34900" rIns="69850" bIns="34900" anchor="t" anchorCtr="0">
            <a:noAutofit/>
          </a:bodyPr>
          <a:lstStyle/>
          <a:p>
            <a:pPr marL="0" lvl="0" indent="0" algn="l" rtl="0">
              <a:spcBef>
                <a:spcPts val="0"/>
              </a:spcBef>
              <a:spcAft>
                <a:spcPts val="0"/>
              </a:spcAft>
              <a:buNone/>
            </a:pPr>
            <a:endParaRPr sz="1100"/>
          </a:p>
        </p:txBody>
      </p:sp>
      <p:sp>
        <p:nvSpPr>
          <p:cNvPr id="497" name="Google Shape;497;g2cea4f9827c_2_79:notes"/>
          <p:cNvSpPr txBox="1">
            <a:spLocks noGrp="1"/>
          </p:cNvSpPr>
          <p:nvPr>
            <p:ph type="sldNum" idx="12"/>
          </p:nvPr>
        </p:nvSpPr>
        <p:spPr>
          <a:xfrm>
            <a:off x="3237177" y="5428258"/>
            <a:ext cx="2476500" cy="286742"/>
          </a:xfrm>
          <a:prstGeom prst="rect">
            <a:avLst/>
          </a:prstGeom>
          <a:noFill/>
          <a:ln>
            <a:noFill/>
          </a:ln>
        </p:spPr>
        <p:txBody>
          <a:bodyPr spcFirstLastPara="1" wrap="square" lIns="69850" tIns="34900" rIns="69850" bIns="34900" anchor="b" anchorCtr="0">
            <a:noAutofit/>
          </a:bodyPr>
          <a:lstStyle/>
          <a:p>
            <a:pPr marL="0" lvl="0" indent="0" algn="r" rtl="0">
              <a:spcBef>
                <a:spcPts val="0"/>
              </a:spcBef>
              <a:spcAft>
                <a:spcPts val="0"/>
              </a:spcAft>
              <a:buNone/>
            </a:pPr>
            <a:fld id="{00000000-1234-1234-1234-123412341234}" type="slidenum">
              <a:rPr lang="en" sz="1100"/>
              <a:t>16</a:t>
            </a:fld>
            <a:endParaRPr sz="11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2cea4f9827c_2_99:notes"/>
          <p:cNvSpPr>
            <a:spLocks noGrp="1" noRot="1" noChangeAspect="1"/>
          </p:cNvSpPr>
          <p:nvPr>
            <p:ph type="sldImg" idx="2"/>
          </p:nvPr>
        </p:nvSpPr>
        <p:spPr>
          <a:xfrm>
            <a:off x="1143000" y="714375"/>
            <a:ext cx="3429000" cy="19288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6" name="Google Shape;516;g2cea4f9827c_2_99:notes"/>
          <p:cNvSpPr txBox="1">
            <a:spLocks noGrp="1"/>
          </p:cNvSpPr>
          <p:nvPr>
            <p:ph type="body" idx="1"/>
          </p:nvPr>
        </p:nvSpPr>
        <p:spPr>
          <a:xfrm>
            <a:off x="571500" y="2750344"/>
            <a:ext cx="4572000" cy="2250281"/>
          </a:xfrm>
          <a:prstGeom prst="rect">
            <a:avLst/>
          </a:prstGeom>
          <a:noFill/>
          <a:ln>
            <a:noFill/>
          </a:ln>
        </p:spPr>
        <p:txBody>
          <a:bodyPr spcFirstLastPara="1" wrap="square" lIns="69850" tIns="34900" rIns="69850" bIns="34900" anchor="t" anchorCtr="0">
            <a:noAutofit/>
          </a:bodyPr>
          <a:lstStyle/>
          <a:p>
            <a:pPr marL="0" lvl="0" indent="0" algn="l" rtl="0">
              <a:spcBef>
                <a:spcPts val="0"/>
              </a:spcBef>
              <a:spcAft>
                <a:spcPts val="0"/>
              </a:spcAft>
              <a:buNone/>
            </a:pPr>
            <a:endParaRPr sz="1100"/>
          </a:p>
        </p:txBody>
      </p:sp>
      <p:sp>
        <p:nvSpPr>
          <p:cNvPr id="517" name="Google Shape;517;g2cea4f9827c_2_99:notes"/>
          <p:cNvSpPr txBox="1">
            <a:spLocks noGrp="1"/>
          </p:cNvSpPr>
          <p:nvPr>
            <p:ph type="sldNum" idx="12"/>
          </p:nvPr>
        </p:nvSpPr>
        <p:spPr>
          <a:xfrm>
            <a:off x="3237177" y="5428258"/>
            <a:ext cx="2476500" cy="286742"/>
          </a:xfrm>
          <a:prstGeom prst="rect">
            <a:avLst/>
          </a:prstGeom>
          <a:noFill/>
          <a:ln>
            <a:noFill/>
          </a:ln>
        </p:spPr>
        <p:txBody>
          <a:bodyPr spcFirstLastPara="1" wrap="square" lIns="69850" tIns="34900" rIns="69850" bIns="34900" anchor="b" anchorCtr="0">
            <a:noAutofit/>
          </a:bodyPr>
          <a:lstStyle/>
          <a:p>
            <a:pPr marL="0" lvl="0" indent="0" algn="r" rtl="0">
              <a:spcBef>
                <a:spcPts val="0"/>
              </a:spcBef>
              <a:spcAft>
                <a:spcPts val="0"/>
              </a:spcAft>
              <a:buNone/>
            </a:pPr>
            <a:fld id="{00000000-1234-1234-1234-123412341234}" type="slidenum">
              <a:rPr lang="en" sz="1100"/>
              <a:t>17</a:t>
            </a:fld>
            <a:endParaRPr sz="11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cea4f9827c_2_117:notes"/>
          <p:cNvSpPr>
            <a:spLocks noGrp="1" noRot="1" noChangeAspect="1"/>
          </p:cNvSpPr>
          <p:nvPr>
            <p:ph type="sldImg" idx="2"/>
          </p:nvPr>
        </p:nvSpPr>
        <p:spPr>
          <a:xfrm>
            <a:off x="571500" y="714375"/>
            <a:ext cx="4572000" cy="19288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4" name="Google Shape;534;g2cea4f9827c_2_117:notes"/>
          <p:cNvSpPr txBox="1">
            <a:spLocks noGrp="1"/>
          </p:cNvSpPr>
          <p:nvPr>
            <p:ph type="body" idx="1"/>
          </p:nvPr>
        </p:nvSpPr>
        <p:spPr>
          <a:xfrm>
            <a:off x="571500" y="2750344"/>
            <a:ext cx="4572000" cy="2250281"/>
          </a:xfrm>
          <a:prstGeom prst="rect">
            <a:avLst/>
          </a:prstGeom>
          <a:noFill/>
          <a:ln>
            <a:noFill/>
          </a:ln>
        </p:spPr>
        <p:txBody>
          <a:bodyPr spcFirstLastPara="1" wrap="square" lIns="69850" tIns="34900" rIns="69850" bIns="34900" anchor="t" anchorCtr="0">
            <a:noAutofit/>
          </a:bodyPr>
          <a:lstStyle/>
          <a:p>
            <a:pPr marL="0" lvl="0" indent="0" algn="l" rtl="0">
              <a:spcBef>
                <a:spcPts val="0"/>
              </a:spcBef>
              <a:spcAft>
                <a:spcPts val="0"/>
              </a:spcAft>
              <a:buNone/>
            </a:pPr>
            <a:endParaRPr sz="1100"/>
          </a:p>
        </p:txBody>
      </p:sp>
      <p:sp>
        <p:nvSpPr>
          <p:cNvPr id="535" name="Google Shape;535;g2cea4f9827c_2_117:notes"/>
          <p:cNvSpPr txBox="1">
            <a:spLocks noGrp="1"/>
          </p:cNvSpPr>
          <p:nvPr>
            <p:ph type="sldNum" idx="12"/>
          </p:nvPr>
        </p:nvSpPr>
        <p:spPr>
          <a:xfrm>
            <a:off x="3237177" y="5428258"/>
            <a:ext cx="2476500" cy="286742"/>
          </a:xfrm>
          <a:prstGeom prst="rect">
            <a:avLst/>
          </a:prstGeom>
          <a:noFill/>
          <a:ln>
            <a:noFill/>
          </a:ln>
        </p:spPr>
        <p:txBody>
          <a:bodyPr spcFirstLastPara="1" wrap="square" lIns="69850" tIns="34900" rIns="69850" bIns="34900" anchor="b" anchorCtr="0">
            <a:noAutofit/>
          </a:bodyPr>
          <a:lstStyle/>
          <a:p>
            <a:pPr marL="0" lvl="0" indent="0" algn="r" rtl="0">
              <a:spcBef>
                <a:spcPts val="0"/>
              </a:spcBef>
              <a:spcAft>
                <a:spcPts val="0"/>
              </a:spcAft>
              <a:buNone/>
            </a:pPr>
            <a:fld id="{00000000-1234-1234-1234-123412341234}" type="slidenum">
              <a:rPr lang="en" sz="1100"/>
              <a:t>18</a:t>
            </a:fld>
            <a:endParaRPr sz="11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2cea4f9827c_2_137:notes"/>
          <p:cNvSpPr>
            <a:spLocks noGrp="1" noRot="1" noChangeAspect="1"/>
          </p:cNvSpPr>
          <p:nvPr>
            <p:ph type="sldImg" idx="2"/>
          </p:nvPr>
        </p:nvSpPr>
        <p:spPr>
          <a:xfrm>
            <a:off x="571500" y="714375"/>
            <a:ext cx="4572000" cy="19288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4" name="Google Shape;554;g2cea4f9827c_2_137:notes"/>
          <p:cNvSpPr txBox="1">
            <a:spLocks noGrp="1"/>
          </p:cNvSpPr>
          <p:nvPr>
            <p:ph type="body" idx="1"/>
          </p:nvPr>
        </p:nvSpPr>
        <p:spPr>
          <a:xfrm>
            <a:off x="571500" y="2750344"/>
            <a:ext cx="4572000" cy="2250281"/>
          </a:xfrm>
          <a:prstGeom prst="rect">
            <a:avLst/>
          </a:prstGeom>
          <a:noFill/>
          <a:ln>
            <a:noFill/>
          </a:ln>
        </p:spPr>
        <p:txBody>
          <a:bodyPr spcFirstLastPara="1" wrap="square" lIns="69850" tIns="34900" rIns="69850" bIns="34900" anchor="t" anchorCtr="0">
            <a:noAutofit/>
          </a:bodyPr>
          <a:lstStyle/>
          <a:p>
            <a:pPr marL="0" lvl="0" indent="0" algn="l" rtl="0">
              <a:spcBef>
                <a:spcPts val="0"/>
              </a:spcBef>
              <a:spcAft>
                <a:spcPts val="0"/>
              </a:spcAft>
              <a:buNone/>
            </a:pPr>
            <a:endParaRPr sz="1100"/>
          </a:p>
        </p:txBody>
      </p:sp>
      <p:sp>
        <p:nvSpPr>
          <p:cNvPr id="555" name="Google Shape;555;g2cea4f9827c_2_137:notes"/>
          <p:cNvSpPr txBox="1">
            <a:spLocks noGrp="1"/>
          </p:cNvSpPr>
          <p:nvPr>
            <p:ph type="sldNum" idx="12"/>
          </p:nvPr>
        </p:nvSpPr>
        <p:spPr>
          <a:xfrm>
            <a:off x="3237177" y="5428258"/>
            <a:ext cx="2476500" cy="286742"/>
          </a:xfrm>
          <a:prstGeom prst="rect">
            <a:avLst/>
          </a:prstGeom>
          <a:noFill/>
          <a:ln>
            <a:noFill/>
          </a:ln>
        </p:spPr>
        <p:txBody>
          <a:bodyPr spcFirstLastPara="1" wrap="square" lIns="69850" tIns="34900" rIns="69850" bIns="34900" anchor="b" anchorCtr="0">
            <a:noAutofit/>
          </a:bodyPr>
          <a:lstStyle/>
          <a:p>
            <a:pPr marL="0" lvl="0" indent="0" algn="r" rtl="0">
              <a:spcBef>
                <a:spcPts val="0"/>
              </a:spcBef>
              <a:spcAft>
                <a:spcPts val="0"/>
              </a:spcAft>
              <a:buNone/>
            </a:pPr>
            <a:fld id="{00000000-1234-1234-1234-123412341234}" type="slidenum">
              <a:rPr lang="en" sz="1100"/>
              <a:t>19</a:t>
            </a:fld>
            <a:endParaRPr sz="11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c6f980f91_0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c6f980f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2cea4f9827c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2cea4f9827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2cea4f9827c_4_2:notes"/>
          <p:cNvSpPr>
            <a:spLocks noGrp="1" noRot="1" noChangeAspect="1"/>
          </p:cNvSpPr>
          <p:nvPr>
            <p:ph type="sldImg" idx="2"/>
          </p:nvPr>
        </p:nvSpPr>
        <p:spPr>
          <a:xfrm>
            <a:off x="-728663" y="0"/>
            <a:ext cx="3332163" cy="18748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69" name="Google Shape;569;g2cea4f9827c_4_2:notes"/>
          <p:cNvSpPr txBox="1">
            <a:spLocks noGrp="1"/>
          </p:cNvSpPr>
          <p:nvPr>
            <p:ph type="body" idx="1"/>
          </p:nvPr>
        </p:nvSpPr>
        <p:spPr>
          <a:xfrm>
            <a:off x="0" y="0"/>
            <a:ext cx="2500000" cy="1875000"/>
          </a:xfrm>
          <a:prstGeom prst="rect">
            <a:avLst/>
          </a:prstGeom>
          <a:noFill/>
          <a:ln>
            <a:noFill/>
          </a:ln>
        </p:spPr>
        <p:txBody>
          <a:bodyPr spcFirstLastPara="1" wrap="square" lIns="69850" tIns="34900" rIns="69850" bIns="3490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70" name="Google Shape;570;g2cea4f9827c_4_2:notes"/>
          <p:cNvSpPr txBox="1">
            <a:spLocks noGrp="1"/>
          </p:cNvSpPr>
          <p:nvPr>
            <p:ph type="sldNum" idx="12"/>
          </p:nvPr>
        </p:nvSpPr>
        <p:spPr>
          <a:xfrm>
            <a:off x="0" y="0"/>
            <a:ext cx="2500000" cy="1875000"/>
          </a:xfrm>
          <a:prstGeom prst="rect">
            <a:avLst/>
          </a:prstGeom>
          <a:noFill/>
          <a:ln>
            <a:noFill/>
          </a:ln>
        </p:spPr>
        <p:txBody>
          <a:bodyPr spcFirstLastPara="1" wrap="square" lIns="69850" tIns="34900" rIns="69850" bIns="34900" anchor="t" anchorCtr="0">
            <a:noAutofit/>
          </a:bodyPr>
          <a:lstStyle/>
          <a:p>
            <a:pPr marL="0" marR="0" lvl="0" indent="0" algn="l" rtl="0">
              <a:spcBef>
                <a:spcPts val="0"/>
              </a:spcBef>
              <a:spcAft>
                <a:spcPts val="0"/>
              </a:spcAft>
              <a:buNone/>
            </a:pPr>
            <a:fld id="{00000000-1234-1234-1234-123412341234}" type="slidenum">
              <a:rPr lang="en" sz="1400" b="0" i="0" u="none" strike="noStrike" cap="none">
                <a:solidFill>
                  <a:schemeClr val="dk1"/>
                </a:solidFill>
                <a:latin typeface="Calibri"/>
                <a:ea typeface="Calibri"/>
                <a:cs typeface="Calibri"/>
                <a:sym typeface="Calibri"/>
              </a:rPr>
              <a:t>21</a:t>
            </a:fld>
            <a:endParaRPr sz="14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2cea4f9827c_4_14:notes"/>
          <p:cNvSpPr>
            <a:spLocks noGrp="1" noRot="1" noChangeAspect="1"/>
          </p:cNvSpPr>
          <p:nvPr>
            <p:ph type="sldImg" idx="2"/>
          </p:nvPr>
        </p:nvSpPr>
        <p:spPr>
          <a:xfrm>
            <a:off x="0" y="0"/>
            <a:ext cx="1875000" cy="1875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0" name="Google Shape;580;g2cea4f9827c_4_14:notes"/>
          <p:cNvSpPr txBox="1">
            <a:spLocks noGrp="1"/>
          </p:cNvSpPr>
          <p:nvPr>
            <p:ph type="body" idx="1"/>
          </p:nvPr>
        </p:nvSpPr>
        <p:spPr>
          <a:xfrm>
            <a:off x="0" y="0"/>
            <a:ext cx="2500000" cy="1875000"/>
          </a:xfrm>
          <a:prstGeom prst="rect">
            <a:avLst/>
          </a:prstGeom>
          <a:noFill/>
          <a:ln>
            <a:noFill/>
          </a:ln>
        </p:spPr>
        <p:txBody>
          <a:bodyPr spcFirstLastPara="1" wrap="square" lIns="69850" tIns="34900" rIns="69850" bIns="3490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81" name="Google Shape;581;g2cea4f9827c_4_14:notes"/>
          <p:cNvSpPr txBox="1">
            <a:spLocks noGrp="1"/>
          </p:cNvSpPr>
          <p:nvPr>
            <p:ph type="sldNum" idx="12"/>
          </p:nvPr>
        </p:nvSpPr>
        <p:spPr>
          <a:xfrm>
            <a:off x="0" y="0"/>
            <a:ext cx="2500000" cy="1875000"/>
          </a:xfrm>
          <a:prstGeom prst="rect">
            <a:avLst/>
          </a:prstGeom>
          <a:noFill/>
          <a:ln>
            <a:noFill/>
          </a:ln>
        </p:spPr>
        <p:txBody>
          <a:bodyPr spcFirstLastPara="1" wrap="square" lIns="69850" tIns="34900" rIns="69850" bIns="34900" anchor="t" anchorCtr="0">
            <a:noAutofit/>
          </a:bodyPr>
          <a:lstStyle/>
          <a:p>
            <a:pPr marL="0" marR="0" lvl="0" indent="0" algn="l" rtl="0">
              <a:spcBef>
                <a:spcPts val="0"/>
              </a:spcBef>
              <a:spcAft>
                <a:spcPts val="0"/>
              </a:spcAft>
              <a:buNone/>
            </a:pPr>
            <a:fld id="{00000000-1234-1234-1234-123412341234}" type="slidenum">
              <a:rPr lang="en" sz="1400">
                <a:solidFill>
                  <a:schemeClr val="dk1"/>
                </a:solidFill>
                <a:latin typeface="Calibri"/>
                <a:ea typeface="Calibri"/>
                <a:cs typeface="Calibri"/>
                <a:sym typeface="Calibri"/>
              </a:rPr>
              <a:t>22</a:t>
            </a:fld>
            <a:endParaRPr sz="14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2cea4f9827c_4_22:notes"/>
          <p:cNvSpPr>
            <a:spLocks noGrp="1" noRot="1" noChangeAspect="1"/>
          </p:cNvSpPr>
          <p:nvPr>
            <p:ph type="sldImg" idx="2"/>
          </p:nvPr>
        </p:nvSpPr>
        <p:spPr>
          <a:xfrm>
            <a:off x="0" y="0"/>
            <a:ext cx="1875000" cy="1875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8" name="Google Shape;588;g2cea4f9827c_4_22:notes"/>
          <p:cNvSpPr txBox="1">
            <a:spLocks noGrp="1"/>
          </p:cNvSpPr>
          <p:nvPr>
            <p:ph type="body" idx="1"/>
          </p:nvPr>
        </p:nvSpPr>
        <p:spPr>
          <a:xfrm>
            <a:off x="0" y="0"/>
            <a:ext cx="2500000" cy="1875000"/>
          </a:xfrm>
          <a:prstGeom prst="rect">
            <a:avLst/>
          </a:prstGeom>
          <a:noFill/>
          <a:ln>
            <a:noFill/>
          </a:ln>
        </p:spPr>
        <p:txBody>
          <a:bodyPr spcFirstLastPara="1" wrap="square" lIns="69850" tIns="34900" rIns="69850" bIns="3490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89" name="Google Shape;589;g2cea4f9827c_4_22:notes"/>
          <p:cNvSpPr txBox="1">
            <a:spLocks noGrp="1"/>
          </p:cNvSpPr>
          <p:nvPr>
            <p:ph type="sldNum" idx="12"/>
          </p:nvPr>
        </p:nvSpPr>
        <p:spPr>
          <a:xfrm>
            <a:off x="0" y="0"/>
            <a:ext cx="2500000" cy="1875000"/>
          </a:xfrm>
          <a:prstGeom prst="rect">
            <a:avLst/>
          </a:prstGeom>
          <a:noFill/>
          <a:ln>
            <a:noFill/>
          </a:ln>
        </p:spPr>
        <p:txBody>
          <a:bodyPr spcFirstLastPara="1" wrap="square" lIns="69850" tIns="34900" rIns="69850" bIns="34900" anchor="t" anchorCtr="0">
            <a:noAutofit/>
          </a:bodyPr>
          <a:lstStyle/>
          <a:p>
            <a:pPr marL="0" marR="0" lvl="0" indent="0" algn="l" rtl="0">
              <a:spcBef>
                <a:spcPts val="0"/>
              </a:spcBef>
              <a:spcAft>
                <a:spcPts val="0"/>
              </a:spcAft>
              <a:buNone/>
            </a:pPr>
            <a:fld id="{00000000-1234-1234-1234-123412341234}" type="slidenum">
              <a:rPr lang="en" sz="1400">
                <a:solidFill>
                  <a:schemeClr val="dk1"/>
                </a:solidFill>
                <a:latin typeface="Calibri"/>
                <a:ea typeface="Calibri"/>
                <a:cs typeface="Calibri"/>
                <a:sym typeface="Calibri"/>
              </a:rPr>
              <a:t>23</a:t>
            </a:fld>
            <a:endParaRPr sz="14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2cea4f9827c_4_30:notes"/>
          <p:cNvSpPr>
            <a:spLocks noGrp="1" noRot="1" noChangeAspect="1"/>
          </p:cNvSpPr>
          <p:nvPr>
            <p:ph type="sldImg" idx="2"/>
          </p:nvPr>
        </p:nvSpPr>
        <p:spPr>
          <a:xfrm>
            <a:off x="0" y="0"/>
            <a:ext cx="1875000" cy="1875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6" name="Google Shape;596;g2cea4f9827c_4_30:notes"/>
          <p:cNvSpPr txBox="1">
            <a:spLocks noGrp="1"/>
          </p:cNvSpPr>
          <p:nvPr>
            <p:ph type="body" idx="1"/>
          </p:nvPr>
        </p:nvSpPr>
        <p:spPr>
          <a:xfrm>
            <a:off x="0" y="0"/>
            <a:ext cx="2500000" cy="1875000"/>
          </a:xfrm>
          <a:prstGeom prst="rect">
            <a:avLst/>
          </a:prstGeom>
          <a:noFill/>
          <a:ln>
            <a:noFill/>
          </a:ln>
        </p:spPr>
        <p:txBody>
          <a:bodyPr spcFirstLastPara="1" wrap="square" lIns="69850" tIns="34900" rIns="69850" bIns="3490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97" name="Google Shape;597;g2cea4f9827c_4_30:notes"/>
          <p:cNvSpPr txBox="1">
            <a:spLocks noGrp="1"/>
          </p:cNvSpPr>
          <p:nvPr>
            <p:ph type="sldNum" idx="12"/>
          </p:nvPr>
        </p:nvSpPr>
        <p:spPr>
          <a:xfrm>
            <a:off x="0" y="0"/>
            <a:ext cx="2500000" cy="1875000"/>
          </a:xfrm>
          <a:prstGeom prst="rect">
            <a:avLst/>
          </a:prstGeom>
          <a:noFill/>
          <a:ln>
            <a:noFill/>
          </a:ln>
        </p:spPr>
        <p:txBody>
          <a:bodyPr spcFirstLastPara="1" wrap="square" lIns="69850" tIns="34900" rIns="69850" bIns="34900" anchor="t" anchorCtr="0">
            <a:noAutofit/>
          </a:bodyPr>
          <a:lstStyle/>
          <a:p>
            <a:pPr marL="0" marR="0" lvl="0" indent="0" algn="l" rtl="0">
              <a:spcBef>
                <a:spcPts val="0"/>
              </a:spcBef>
              <a:spcAft>
                <a:spcPts val="0"/>
              </a:spcAft>
              <a:buNone/>
            </a:pPr>
            <a:fld id="{00000000-1234-1234-1234-123412341234}" type="slidenum">
              <a:rPr lang="en" sz="1400">
                <a:solidFill>
                  <a:schemeClr val="dk1"/>
                </a:solidFill>
                <a:latin typeface="Calibri"/>
                <a:ea typeface="Calibri"/>
                <a:cs typeface="Calibri"/>
                <a:sym typeface="Calibri"/>
              </a:rPr>
              <a:t>24</a:t>
            </a:fld>
            <a:endParaRPr sz="14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2cea4f9827c_4_38:notes"/>
          <p:cNvSpPr>
            <a:spLocks noGrp="1" noRot="1" noChangeAspect="1"/>
          </p:cNvSpPr>
          <p:nvPr>
            <p:ph type="sldImg" idx="2"/>
          </p:nvPr>
        </p:nvSpPr>
        <p:spPr>
          <a:xfrm>
            <a:off x="0" y="0"/>
            <a:ext cx="1875000" cy="1875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04" name="Google Shape;604;g2cea4f9827c_4_38:notes"/>
          <p:cNvSpPr txBox="1">
            <a:spLocks noGrp="1"/>
          </p:cNvSpPr>
          <p:nvPr>
            <p:ph type="body" idx="1"/>
          </p:nvPr>
        </p:nvSpPr>
        <p:spPr>
          <a:xfrm>
            <a:off x="0" y="0"/>
            <a:ext cx="2500000" cy="1875000"/>
          </a:xfrm>
          <a:prstGeom prst="rect">
            <a:avLst/>
          </a:prstGeom>
          <a:noFill/>
          <a:ln>
            <a:noFill/>
          </a:ln>
        </p:spPr>
        <p:txBody>
          <a:bodyPr spcFirstLastPara="1" wrap="square" lIns="69850" tIns="34900" rIns="69850" bIns="3490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05" name="Google Shape;605;g2cea4f9827c_4_38:notes"/>
          <p:cNvSpPr txBox="1">
            <a:spLocks noGrp="1"/>
          </p:cNvSpPr>
          <p:nvPr>
            <p:ph type="sldNum" idx="12"/>
          </p:nvPr>
        </p:nvSpPr>
        <p:spPr>
          <a:xfrm>
            <a:off x="0" y="0"/>
            <a:ext cx="2500000" cy="1875000"/>
          </a:xfrm>
          <a:prstGeom prst="rect">
            <a:avLst/>
          </a:prstGeom>
          <a:noFill/>
          <a:ln>
            <a:noFill/>
          </a:ln>
        </p:spPr>
        <p:txBody>
          <a:bodyPr spcFirstLastPara="1" wrap="square" lIns="69850" tIns="34900" rIns="69850" bIns="34900" anchor="t" anchorCtr="0">
            <a:noAutofit/>
          </a:bodyPr>
          <a:lstStyle/>
          <a:p>
            <a:pPr marL="0" marR="0" lvl="0" indent="0" algn="l" rtl="0">
              <a:spcBef>
                <a:spcPts val="0"/>
              </a:spcBef>
              <a:spcAft>
                <a:spcPts val="0"/>
              </a:spcAft>
              <a:buNone/>
            </a:pPr>
            <a:fld id="{00000000-1234-1234-1234-123412341234}" type="slidenum">
              <a:rPr lang="en" sz="1400">
                <a:solidFill>
                  <a:schemeClr val="dk1"/>
                </a:solidFill>
                <a:latin typeface="Calibri"/>
                <a:ea typeface="Calibri"/>
                <a:cs typeface="Calibri"/>
                <a:sym typeface="Calibri"/>
              </a:rPr>
              <a:t>25</a:t>
            </a:fld>
            <a:endParaRPr sz="14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2cea4f9827c_4_48:notes"/>
          <p:cNvSpPr>
            <a:spLocks noGrp="1" noRot="1" noChangeAspect="1"/>
          </p:cNvSpPr>
          <p:nvPr>
            <p:ph type="sldImg" idx="2"/>
          </p:nvPr>
        </p:nvSpPr>
        <p:spPr>
          <a:xfrm>
            <a:off x="-728663" y="0"/>
            <a:ext cx="3332163" cy="18748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14" name="Google Shape;614;g2cea4f9827c_4_48:notes"/>
          <p:cNvSpPr txBox="1">
            <a:spLocks noGrp="1"/>
          </p:cNvSpPr>
          <p:nvPr>
            <p:ph type="body" idx="1"/>
          </p:nvPr>
        </p:nvSpPr>
        <p:spPr>
          <a:xfrm>
            <a:off x="0" y="0"/>
            <a:ext cx="2500000" cy="1875000"/>
          </a:xfrm>
          <a:prstGeom prst="rect">
            <a:avLst/>
          </a:prstGeom>
          <a:noFill/>
          <a:ln>
            <a:noFill/>
          </a:ln>
        </p:spPr>
        <p:txBody>
          <a:bodyPr spcFirstLastPara="1" wrap="square" lIns="69850" tIns="34900" rIns="69850" bIns="3490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15" name="Google Shape;615;g2cea4f9827c_4_48:notes"/>
          <p:cNvSpPr txBox="1">
            <a:spLocks noGrp="1"/>
          </p:cNvSpPr>
          <p:nvPr>
            <p:ph type="sldNum" idx="12"/>
          </p:nvPr>
        </p:nvSpPr>
        <p:spPr>
          <a:xfrm>
            <a:off x="0" y="0"/>
            <a:ext cx="2500000" cy="1875000"/>
          </a:xfrm>
          <a:prstGeom prst="rect">
            <a:avLst/>
          </a:prstGeom>
          <a:noFill/>
          <a:ln>
            <a:noFill/>
          </a:ln>
        </p:spPr>
        <p:txBody>
          <a:bodyPr spcFirstLastPara="1" wrap="square" lIns="69850" tIns="34900" rIns="69850" bIns="34900" anchor="t" anchorCtr="0">
            <a:noAutofit/>
          </a:bodyPr>
          <a:lstStyle/>
          <a:p>
            <a:pPr marL="0" marR="0" lvl="0" indent="0" algn="l" rtl="0">
              <a:spcBef>
                <a:spcPts val="0"/>
              </a:spcBef>
              <a:spcAft>
                <a:spcPts val="0"/>
              </a:spcAft>
              <a:buNone/>
            </a:pPr>
            <a:fld id="{00000000-1234-1234-1234-123412341234}" type="slidenum">
              <a:rPr lang="en" sz="1400">
                <a:solidFill>
                  <a:schemeClr val="dk1"/>
                </a:solidFill>
                <a:latin typeface="Calibri"/>
                <a:ea typeface="Calibri"/>
                <a:cs typeface="Calibri"/>
                <a:sym typeface="Calibri"/>
              </a:rPr>
              <a:t>26</a:t>
            </a:fld>
            <a:endParaRPr sz="14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2cea4f9827c_4_68:notes"/>
          <p:cNvSpPr>
            <a:spLocks noGrp="1" noRot="1" noChangeAspect="1"/>
          </p:cNvSpPr>
          <p:nvPr>
            <p:ph type="sldImg" idx="2"/>
          </p:nvPr>
        </p:nvSpPr>
        <p:spPr>
          <a:xfrm>
            <a:off x="-728663" y="0"/>
            <a:ext cx="3332163" cy="18748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4" name="Google Shape;634;g2cea4f9827c_4_68:notes"/>
          <p:cNvSpPr txBox="1">
            <a:spLocks noGrp="1"/>
          </p:cNvSpPr>
          <p:nvPr>
            <p:ph type="body" idx="1"/>
          </p:nvPr>
        </p:nvSpPr>
        <p:spPr>
          <a:xfrm>
            <a:off x="0" y="0"/>
            <a:ext cx="2500000" cy="1875000"/>
          </a:xfrm>
          <a:prstGeom prst="rect">
            <a:avLst/>
          </a:prstGeom>
          <a:noFill/>
          <a:ln>
            <a:noFill/>
          </a:ln>
        </p:spPr>
        <p:txBody>
          <a:bodyPr spcFirstLastPara="1" wrap="square" lIns="69850" tIns="34900" rIns="69850" bIns="3490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35" name="Google Shape;635;g2cea4f9827c_4_68:notes"/>
          <p:cNvSpPr txBox="1">
            <a:spLocks noGrp="1"/>
          </p:cNvSpPr>
          <p:nvPr>
            <p:ph type="sldNum" idx="12"/>
          </p:nvPr>
        </p:nvSpPr>
        <p:spPr>
          <a:xfrm>
            <a:off x="0" y="0"/>
            <a:ext cx="2500000" cy="1875000"/>
          </a:xfrm>
          <a:prstGeom prst="rect">
            <a:avLst/>
          </a:prstGeom>
          <a:noFill/>
          <a:ln>
            <a:noFill/>
          </a:ln>
        </p:spPr>
        <p:txBody>
          <a:bodyPr spcFirstLastPara="1" wrap="square" lIns="69850" tIns="34900" rIns="69850" bIns="34900" anchor="t" anchorCtr="0">
            <a:noAutofit/>
          </a:bodyPr>
          <a:lstStyle/>
          <a:p>
            <a:pPr marL="0" marR="0" lvl="0" indent="0" algn="l" rtl="0">
              <a:spcBef>
                <a:spcPts val="0"/>
              </a:spcBef>
              <a:spcAft>
                <a:spcPts val="0"/>
              </a:spcAft>
              <a:buNone/>
            </a:pPr>
            <a:fld id="{00000000-1234-1234-1234-123412341234}" type="slidenum">
              <a:rPr lang="en" sz="1400">
                <a:solidFill>
                  <a:schemeClr val="dk1"/>
                </a:solidFill>
                <a:latin typeface="Calibri"/>
                <a:ea typeface="Calibri"/>
                <a:cs typeface="Calibri"/>
                <a:sym typeface="Calibri"/>
              </a:rPr>
              <a:t>27</a:t>
            </a:fld>
            <a:endParaRPr sz="14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2cea4f9827c_4_78:notes"/>
          <p:cNvSpPr>
            <a:spLocks noGrp="1" noRot="1" noChangeAspect="1"/>
          </p:cNvSpPr>
          <p:nvPr>
            <p:ph type="sldImg" idx="2"/>
          </p:nvPr>
        </p:nvSpPr>
        <p:spPr>
          <a:xfrm>
            <a:off x="0" y="0"/>
            <a:ext cx="1875000" cy="1875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44" name="Google Shape;644;g2cea4f9827c_4_78:notes"/>
          <p:cNvSpPr txBox="1">
            <a:spLocks noGrp="1"/>
          </p:cNvSpPr>
          <p:nvPr>
            <p:ph type="body" idx="1"/>
          </p:nvPr>
        </p:nvSpPr>
        <p:spPr>
          <a:xfrm>
            <a:off x="0" y="0"/>
            <a:ext cx="2500000" cy="1875000"/>
          </a:xfrm>
          <a:prstGeom prst="rect">
            <a:avLst/>
          </a:prstGeom>
          <a:noFill/>
          <a:ln>
            <a:noFill/>
          </a:ln>
        </p:spPr>
        <p:txBody>
          <a:bodyPr spcFirstLastPara="1" wrap="square" lIns="69850" tIns="34900" rIns="69850" bIns="3490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45" name="Google Shape;645;g2cea4f9827c_4_78:notes"/>
          <p:cNvSpPr txBox="1">
            <a:spLocks noGrp="1"/>
          </p:cNvSpPr>
          <p:nvPr>
            <p:ph type="sldNum" idx="12"/>
          </p:nvPr>
        </p:nvSpPr>
        <p:spPr>
          <a:xfrm>
            <a:off x="0" y="0"/>
            <a:ext cx="2500000" cy="1875000"/>
          </a:xfrm>
          <a:prstGeom prst="rect">
            <a:avLst/>
          </a:prstGeom>
          <a:noFill/>
          <a:ln>
            <a:noFill/>
          </a:ln>
        </p:spPr>
        <p:txBody>
          <a:bodyPr spcFirstLastPara="1" wrap="square" lIns="69850" tIns="34900" rIns="69850" bIns="34900" anchor="t" anchorCtr="0">
            <a:noAutofit/>
          </a:bodyPr>
          <a:lstStyle/>
          <a:p>
            <a:pPr marL="0" marR="0" lvl="0" indent="0" algn="l" rtl="0">
              <a:spcBef>
                <a:spcPts val="0"/>
              </a:spcBef>
              <a:spcAft>
                <a:spcPts val="0"/>
              </a:spcAft>
              <a:buNone/>
            </a:pPr>
            <a:fld id="{00000000-1234-1234-1234-123412341234}" type="slidenum">
              <a:rPr lang="en" sz="1400">
                <a:solidFill>
                  <a:schemeClr val="dk1"/>
                </a:solidFill>
                <a:latin typeface="Calibri"/>
                <a:ea typeface="Calibri"/>
                <a:cs typeface="Calibri"/>
                <a:sym typeface="Calibri"/>
              </a:rPr>
              <a:t>28</a:t>
            </a:fld>
            <a:endParaRPr sz="14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2cea4f9827c_4_92:notes"/>
          <p:cNvSpPr>
            <a:spLocks noGrp="1" noRot="1" noChangeAspect="1"/>
          </p:cNvSpPr>
          <p:nvPr>
            <p:ph type="sldImg" idx="2"/>
          </p:nvPr>
        </p:nvSpPr>
        <p:spPr>
          <a:xfrm>
            <a:off x="-728663" y="0"/>
            <a:ext cx="3332163" cy="18748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58" name="Google Shape;658;g2cea4f9827c_4_92:notes"/>
          <p:cNvSpPr txBox="1">
            <a:spLocks noGrp="1"/>
          </p:cNvSpPr>
          <p:nvPr>
            <p:ph type="body" idx="1"/>
          </p:nvPr>
        </p:nvSpPr>
        <p:spPr>
          <a:xfrm>
            <a:off x="0" y="0"/>
            <a:ext cx="2500000" cy="1875000"/>
          </a:xfrm>
          <a:prstGeom prst="rect">
            <a:avLst/>
          </a:prstGeom>
          <a:noFill/>
          <a:ln>
            <a:noFill/>
          </a:ln>
        </p:spPr>
        <p:txBody>
          <a:bodyPr spcFirstLastPara="1" wrap="square" lIns="69850" tIns="34900" rIns="69850" bIns="3490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59" name="Google Shape;659;g2cea4f9827c_4_92:notes"/>
          <p:cNvSpPr txBox="1">
            <a:spLocks noGrp="1"/>
          </p:cNvSpPr>
          <p:nvPr>
            <p:ph type="sldNum" idx="12"/>
          </p:nvPr>
        </p:nvSpPr>
        <p:spPr>
          <a:xfrm>
            <a:off x="0" y="0"/>
            <a:ext cx="2500000" cy="1875000"/>
          </a:xfrm>
          <a:prstGeom prst="rect">
            <a:avLst/>
          </a:prstGeom>
          <a:noFill/>
          <a:ln>
            <a:noFill/>
          </a:ln>
        </p:spPr>
        <p:txBody>
          <a:bodyPr spcFirstLastPara="1" wrap="square" lIns="69850" tIns="34900" rIns="69850" bIns="34900" anchor="t" anchorCtr="0">
            <a:noAutofit/>
          </a:bodyPr>
          <a:lstStyle/>
          <a:p>
            <a:pPr marL="0" marR="0" lvl="0" indent="0" algn="l" rtl="0">
              <a:spcBef>
                <a:spcPts val="0"/>
              </a:spcBef>
              <a:spcAft>
                <a:spcPts val="0"/>
              </a:spcAft>
              <a:buNone/>
            </a:pPr>
            <a:fld id="{00000000-1234-1234-1234-123412341234}" type="slidenum">
              <a:rPr lang="en" sz="1400">
                <a:solidFill>
                  <a:schemeClr val="dk1"/>
                </a:solidFill>
                <a:latin typeface="Calibri"/>
                <a:ea typeface="Calibri"/>
                <a:cs typeface="Calibri"/>
                <a:sym typeface="Calibri"/>
              </a:rPr>
              <a:t>29</a:t>
            </a:fld>
            <a:endParaRPr sz="14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c6f980f91_0_1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c6f980f9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2cea4f9827c_4_106:notes"/>
          <p:cNvSpPr>
            <a:spLocks noGrp="1" noRot="1" noChangeAspect="1"/>
          </p:cNvSpPr>
          <p:nvPr>
            <p:ph type="sldImg" idx="2"/>
          </p:nvPr>
        </p:nvSpPr>
        <p:spPr>
          <a:xfrm>
            <a:off x="-728663" y="0"/>
            <a:ext cx="3332163" cy="18748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72" name="Google Shape;672;g2cea4f9827c_4_106:notes"/>
          <p:cNvSpPr txBox="1">
            <a:spLocks noGrp="1"/>
          </p:cNvSpPr>
          <p:nvPr>
            <p:ph type="body" idx="1"/>
          </p:nvPr>
        </p:nvSpPr>
        <p:spPr>
          <a:xfrm>
            <a:off x="0" y="0"/>
            <a:ext cx="2500000" cy="1875000"/>
          </a:xfrm>
          <a:prstGeom prst="rect">
            <a:avLst/>
          </a:prstGeom>
          <a:noFill/>
          <a:ln>
            <a:noFill/>
          </a:ln>
        </p:spPr>
        <p:txBody>
          <a:bodyPr spcFirstLastPara="1" wrap="square" lIns="69850" tIns="34900" rIns="69850" bIns="3490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73" name="Google Shape;673;g2cea4f9827c_4_106:notes"/>
          <p:cNvSpPr txBox="1">
            <a:spLocks noGrp="1"/>
          </p:cNvSpPr>
          <p:nvPr>
            <p:ph type="sldNum" idx="12"/>
          </p:nvPr>
        </p:nvSpPr>
        <p:spPr>
          <a:xfrm>
            <a:off x="0" y="0"/>
            <a:ext cx="2500000" cy="1875000"/>
          </a:xfrm>
          <a:prstGeom prst="rect">
            <a:avLst/>
          </a:prstGeom>
          <a:noFill/>
          <a:ln>
            <a:noFill/>
          </a:ln>
        </p:spPr>
        <p:txBody>
          <a:bodyPr spcFirstLastPara="1" wrap="square" lIns="69850" tIns="34900" rIns="69850" bIns="34900" anchor="t" anchorCtr="0">
            <a:noAutofit/>
          </a:bodyPr>
          <a:lstStyle/>
          <a:p>
            <a:pPr marL="0" marR="0" lvl="0" indent="0" algn="l" rtl="0">
              <a:spcBef>
                <a:spcPts val="0"/>
              </a:spcBef>
              <a:spcAft>
                <a:spcPts val="0"/>
              </a:spcAft>
              <a:buNone/>
            </a:pPr>
            <a:fld id="{00000000-1234-1234-1234-123412341234}" type="slidenum">
              <a:rPr lang="en" sz="1400">
                <a:solidFill>
                  <a:schemeClr val="dk1"/>
                </a:solidFill>
                <a:latin typeface="Calibri"/>
                <a:ea typeface="Calibri"/>
                <a:cs typeface="Calibri"/>
                <a:sym typeface="Calibri"/>
              </a:rPr>
              <a:t>30</a:t>
            </a:fld>
            <a:endParaRPr sz="14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c6f980f91_0_2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c6f980f91_0_3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c6f980f91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c6f980f91_0_3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c6f980f9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c6f980f91_0_4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c6f980f91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c6f980f91_0_4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c6f980f91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c6f980f91_0_8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c6f980f91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274"/>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27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273"/>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17"/>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600"/>
              <a:t>Google Looker Master Class</a:t>
            </a:r>
            <a:endParaRPr sz="4600"/>
          </a:p>
        </p:txBody>
      </p:sp>
      <p:sp>
        <p:nvSpPr>
          <p:cNvPr id="282" name="Google Shape;282;p17"/>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200"/>
              <a:t>Jay S - </a:t>
            </a:r>
            <a:r>
              <a:rPr lang="en" sz="1700"/>
              <a:t>April 13, 2024</a:t>
            </a:r>
            <a:endParaRPr sz="17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26"/>
          <p:cNvSpPr/>
          <p:nvPr/>
        </p:nvSpPr>
        <p:spPr>
          <a:xfrm rot="5400000">
            <a:off x="5638915" y="1653499"/>
            <a:ext cx="3611412" cy="2371140"/>
          </a:xfrm>
          <a:prstGeom prst="flowChartTerminator">
            <a:avLst/>
          </a:prstGeom>
          <a:gradFill>
            <a:gsLst>
              <a:gs pos="0">
                <a:srgbClr val="D4E5F5">
                  <a:alpha val="70630"/>
                </a:srgbClr>
              </a:gs>
              <a:gs pos="100000">
                <a:srgbClr val="70A4D5">
                  <a:alpha val="70630"/>
                </a:srgbClr>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374" name="Google Shape;374;p26"/>
          <p:cNvSpPr txBox="1">
            <a:spLocks noGrp="1"/>
          </p:cNvSpPr>
          <p:nvPr>
            <p:ph type="title"/>
          </p:nvPr>
        </p:nvSpPr>
        <p:spPr>
          <a:xfrm>
            <a:off x="1902763" y="87875"/>
            <a:ext cx="5370900" cy="617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Data Exploration and Analysis</a:t>
            </a:r>
            <a:endParaRPr/>
          </a:p>
        </p:txBody>
      </p:sp>
      <p:sp>
        <p:nvSpPr>
          <p:cNvPr id="375" name="Google Shape;375;p26"/>
          <p:cNvSpPr/>
          <p:nvPr/>
        </p:nvSpPr>
        <p:spPr>
          <a:xfrm rot="-5400000">
            <a:off x="-73885" y="1692624"/>
            <a:ext cx="3611412" cy="2371140"/>
          </a:xfrm>
          <a:prstGeom prst="flowChartTerminator">
            <a:avLst/>
          </a:prstGeom>
          <a:gradFill>
            <a:gsLst>
              <a:gs pos="0">
                <a:srgbClr val="D4E5F5">
                  <a:alpha val="70630"/>
                </a:srgbClr>
              </a:gs>
              <a:gs pos="100000">
                <a:srgbClr val="70A4D5">
                  <a:alpha val="70630"/>
                </a:srgbClr>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376" name="Google Shape;376;p26"/>
          <p:cNvSpPr/>
          <p:nvPr/>
        </p:nvSpPr>
        <p:spPr>
          <a:xfrm rot="5400000">
            <a:off x="2782502" y="1692624"/>
            <a:ext cx="3611412" cy="2371140"/>
          </a:xfrm>
          <a:prstGeom prst="flowChartTerminator">
            <a:avLst/>
          </a:prstGeom>
          <a:gradFill>
            <a:gsLst>
              <a:gs pos="0">
                <a:srgbClr val="B9DDFF">
                  <a:alpha val="70588"/>
                  <a:alpha val="70630"/>
                </a:srgbClr>
              </a:gs>
              <a:gs pos="100000">
                <a:srgbClr val="B4A7D6">
                  <a:alpha val="70630"/>
                </a:srgbClr>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377" name="Google Shape;377;p26"/>
          <p:cNvSpPr txBox="1"/>
          <p:nvPr/>
        </p:nvSpPr>
        <p:spPr>
          <a:xfrm>
            <a:off x="1435875" y="1231175"/>
            <a:ext cx="591900" cy="538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2400"/>
              </a:spcBef>
              <a:spcAft>
                <a:spcPts val="600"/>
              </a:spcAft>
              <a:buNone/>
            </a:pPr>
            <a:r>
              <a:rPr lang="en" sz="2300" b="1"/>
              <a:t>01</a:t>
            </a:r>
            <a:endParaRPr sz="2300" b="1"/>
          </a:p>
        </p:txBody>
      </p:sp>
      <p:sp>
        <p:nvSpPr>
          <p:cNvPr id="378" name="Google Shape;378;p26"/>
          <p:cNvSpPr txBox="1"/>
          <p:nvPr/>
        </p:nvSpPr>
        <p:spPr>
          <a:xfrm>
            <a:off x="678525" y="1705375"/>
            <a:ext cx="2106600" cy="3849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100"/>
              </a:spcBef>
              <a:spcAft>
                <a:spcPts val="200"/>
              </a:spcAft>
              <a:buNone/>
            </a:pPr>
            <a:r>
              <a:rPr lang="en" sz="1300" b="1"/>
              <a:t>Drilling Down into Data</a:t>
            </a:r>
            <a:endParaRPr sz="1300" b="1"/>
          </a:p>
        </p:txBody>
      </p:sp>
      <p:sp>
        <p:nvSpPr>
          <p:cNvPr id="379" name="Google Shape;379;p26"/>
          <p:cNvSpPr txBox="1"/>
          <p:nvPr/>
        </p:nvSpPr>
        <p:spPr>
          <a:xfrm>
            <a:off x="546300" y="2090275"/>
            <a:ext cx="2371200" cy="2382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en"/>
              <a:t>Learn how to enable users to drill down into specific data points within visualizations, empowering them to explore detailed information and gain a comprehensive understanding of the underlying data.</a:t>
            </a:r>
            <a:endParaRPr/>
          </a:p>
        </p:txBody>
      </p:sp>
      <p:sp>
        <p:nvSpPr>
          <p:cNvPr id="380" name="Google Shape;380;p26"/>
          <p:cNvSpPr txBox="1"/>
          <p:nvPr/>
        </p:nvSpPr>
        <p:spPr>
          <a:xfrm>
            <a:off x="4292238" y="1257350"/>
            <a:ext cx="591900" cy="538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2400"/>
              </a:spcBef>
              <a:spcAft>
                <a:spcPts val="600"/>
              </a:spcAft>
              <a:buNone/>
            </a:pPr>
            <a:r>
              <a:rPr lang="en" sz="2300" b="1"/>
              <a:t>02</a:t>
            </a:r>
            <a:endParaRPr sz="2300" b="1"/>
          </a:p>
        </p:txBody>
      </p:sp>
      <p:sp>
        <p:nvSpPr>
          <p:cNvPr id="381" name="Google Shape;381;p26"/>
          <p:cNvSpPr txBox="1"/>
          <p:nvPr/>
        </p:nvSpPr>
        <p:spPr>
          <a:xfrm>
            <a:off x="3534888" y="1731550"/>
            <a:ext cx="2106600" cy="3849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100"/>
              </a:spcBef>
              <a:spcAft>
                <a:spcPts val="200"/>
              </a:spcAft>
              <a:buNone/>
            </a:pPr>
            <a:r>
              <a:rPr lang="en" sz="1300" b="1"/>
              <a:t>Trend Analysis</a:t>
            </a:r>
            <a:endParaRPr sz="1300" b="1"/>
          </a:p>
        </p:txBody>
      </p:sp>
      <p:sp>
        <p:nvSpPr>
          <p:cNvPr id="382" name="Google Shape;382;p26"/>
          <p:cNvSpPr txBox="1"/>
          <p:nvPr/>
        </p:nvSpPr>
        <p:spPr>
          <a:xfrm>
            <a:off x="3402663" y="2116450"/>
            <a:ext cx="2371200" cy="2134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en"/>
              <a:t>Understand how to incorporate trend analysis and time-series visualizations within dashboards to identify patterns, anomalies, and insights over time, aiding in strategic decision-making.</a:t>
            </a:r>
            <a:endParaRPr/>
          </a:p>
        </p:txBody>
      </p:sp>
      <p:sp>
        <p:nvSpPr>
          <p:cNvPr id="383" name="Google Shape;383;p26"/>
          <p:cNvSpPr txBox="1"/>
          <p:nvPr/>
        </p:nvSpPr>
        <p:spPr>
          <a:xfrm>
            <a:off x="7148613" y="1326525"/>
            <a:ext cx="591900" cy="538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2400"/>
              </a:spcBef>
              <a:spcAft>
                <a:spcPts val="600"/>
              </a:spcAft>
              <a:buNone/>
            </a:pPr>
            <a:r>
              <a:rPr lang="en" sz="2300" b="1"/>
              <a:t>03</a:t>
            </a:r>
            <a:endParaRPr sz="2300" b="1"/>
          </a:p>
        </p:txBody>
      </p:sp>
      <p:sp>
        <p:nvSpPr>
          <p:cNvPr id="384" name="Google Shape;384;p26"/>
          <p:cNvSpPr txBox="1"/>
          <p:nvPr/>
        </p:nvSpPr>
        <p:spPr>
          <a:xfrm>
            <a:off x="6391263" y="1800725"/>
            <a:ext cx="2106600" cy="3849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100"/>
              </a:spcBef>
              <a:spcAft>
                <a:spcPts val="200"/>
              </a:spcAft>
              <a:buNone/>
            </a:pPr>
            <a:r>
              <a:rPr lang="en" sz="1300" b="1"/>
              <a:t>Comparative Analysis</a:t>
            </a:r>
            <a:endParaRPr sz="1300" b="1"/>
          </a:p>
        </p:txBody>
      </p:sp>
      <p:sp>
        <p:nvSpPr>
          <p:cNvPr id="385" name="Google Shape;385;p26"/>
          <p:cNvSpPr txBox="1"/>
          <p:nvPr/>
        </p:nvSpPr>
        <p:spPr>
          <a:xfrm>
            <a:off x="6259038" y="2185625"/>
            <a:ext cx="2371200" cy="2134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en"/>
              <a:t>Explore techniques for conducting comparative analysis through visualizations, such as side-by-side comparisons and trend differentials, to derive actionable insights from data.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D4E5F5"/>
            </a:gs>
            <a:gs pos="100000">
              <a:srgbClr val="70A4D5"/>
            </a:gs>
          </a:gsLst>
          <a:path path="circle">
            <a:fillToRect t="100000" r="100000"/>
          </a:path>
          <a:tileRect l="-100000" b="-100000"/>
        </a:gradFill>
        <a:effectLst/>
      </p:bgPr>
    </p:bg>
    <p:spTree>
      <p:nvGrpSpPr>
        <p:cNvPr id="1" name="Shape 389"/>
        <p:cNvGrpSpPr/>
        <p:nvPr/>
      </p:nvGrpSpPr>
      <p:grpSpPr>
        <a:xfrm>
          <a:off x="0" y="0"/>
          <a:ext cx="0" cy="0"/>
          <a:chOff x="0" y="0"/>
          <a:chExt cx="0" cy="0"/>
        </a:xfrm>
      </p:grpSpPr>
      <p:sp>
        <p:nvSpPr>
          <p:cNvPr id="390" name="Google Shape;390;p27"/>
          <p:cNvSpPr txBox="1">
            <a:spLocks noGrp="1"/>
          </p:cNvSpPr>
          <p:nvPr>
            <p:ph type="title"/>
          </p:nvPr>
        </p:nvSpPr>
        <p:spPr>
          <a:xfrm>
            <a:off x="3766950" y="863050"/>
            <a:ext cx="1610100" cy="59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Section 3</a:t>
            </a:r>
            <a:endParaRPr/>
          </a:p>
        </p:txBody>
      </p:sp>
      <p:sp>
        <p:nvSpPr>
          <p:cNvPr id="391" name="Google Shape;391;p27"/>
          <p:cNvSpPr txBox="1">
            <a:spLocks noGrp="1"/>
          </p:cNvSpPr>
          <p:nvPr>
            <p:ph type="body" idx="1"/>
          </p:nvPr>
        </p:nvSpPr>
        <p:spPr>
          <a:xfrm>
            <a:off x="1559100" y="2305500"/>
            <a:ext cx="6025800" cy="5325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2600" b="1">
                <a:solidFill>
                  <a:schemeClr val="dk1"/>
                </a:solidFill>
              </a:rPr>
              <a:t>Advanced Features and Data Analysis</a:t>
            </a:r>
            <a:endParaRPr sz="2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pic>
        <p:nvPicPr>
          <p:cNvPr id="423" name="Google Shape;423;p30" descr="preencoded.pn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424" name="Google Shape;424;p30"/>
          <p:cNvSpPr/>
          <p:nvPr/>
        </p:nvSpPr>
        <p:spPr>
          <a:xfrm>
            <a:off x="0" y="0"/>
            <a:ext cx="9144000" cy="5143500"/>
          </a:xfrm>
          <a:prstGeom prst="rect">
            <a:avLst/>
          </a:prstGeom>
          <a:solidFill>
            <a:srgbClr val="FFFFFF">
              <a:alpha val="74901"/>
            </a:srgbClr>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pic>
        <p:nvPicPr>
          <p:cNvPr id="425" name="Google Shape;425;p30" descr="preencoded.png"/>
          <p:cNvPicPr preferRelativeResize="0"/>
          <p:nvPr/>
        </p:nvPicPr>
        <p:blipFill rotWithShape="1">
          <a:blip r:embed="rId4">
            <a:alphaModFix/>
          </a:blip>
          <a:srcRect/>
          <a:stretch/>
        </p:blipFill>
        <p:spPr>
          <a:xfrm>
            <a:off x="5719763" y="0"/>
            <a:ext cx="3429000" cy="5143500"/>
          </a:xfrm>
          <a:prstGeom prst="rect">
            <a:avLst/>
          </a:prstGeom>
          <a:noFill/>
          <a:ln>
            <a:noFill/>
          </a:ln>
        </p:spPr>
      </p:pic>
      <p:sp>
        <p:nvSpPr>
          <p:cNvPr id="426" name="Google Shape;426;p30"/>
          <p:cNvSpPr/>
          <p:nvPr/>
        </p:nvSpPr>
        <p:spPr>
          <a:xfrm>
            <a:off x="520749" y="481161"/>
            <a:ext cx="5194251" cy="1796653"/>
          </a:xfrm>
          <a:prstGeom prst="rect">
            <a:avLst/>
          </a:prstGeom>
          <a:noFill/>
          <a:ln>
            <a:noFill/>
          </a:ln>
        </p:spPr>
        <p:txBody>
          <a:bodyPr spcFirstLastPara="1" wrap="square" lIns="57150" tIns="28575" rIns="57150" bIns="28575" anchor="t" anchorCtr="0">
            <a:noAutofit/>
          </a:bodyPr>
          <a:lstStyle/>
          <a:p>
            <a:pPr marL="0" marR="0" lvl="0" indent="0" algn="l" rtl="0">
              <a:lnSpc>
                <a:spcPct val="125000"/>
              </a:lnSpc>
              <a:spcBef>
                <a:spcPts val="0"/>
              </a:spcBef>
              <a:spcAft>
                <a:spcPts val="0"/>
              </a:spcAft>
              <a:buClr>
                <a:srgbClr val="000000"/>
              </a:buClr>
              <a:buSzPts val="3800"/>
              <a:buFont typeface="Arial"/>
              <a:buNone/>
            </a:pPr>
            <a:r>
              <a:rPr lang="en" sz="3800" b="1" i="0" u="none" strike="noStrike" cap="none" dirty="0">
                <a:solidFill>
                  <a:srgbClr val="000000"/>
                </a:solidFill>
                <a:latin typeface="Arial"/>
                <a:ea typeface="Arial"/>
                <a:cs typeface="Arial"/>
                <a:sym typeface="Arial"/>
              </a:rPr>
              <a:t>Introduction to Google Looker Studio</a:t>
            </a:r>
            <a:endParaRPr sz="3800" b="0" i="0" u="none" strike="noStrike" cap="none" dirty="0">
              <a:solidFill>
                <a:schemeClr val="dk1"/>
              </a:solidFill>
              <a:latin typeface="Calibri"/>
              <a:ea typeface="Calibri"/>
              <a:cs typeface="Calibri"/>
              <a:sym typeface="Calibri"/>
            </a:endParaRPr>
          </a:p>
        </p:txBody>
      </p:sp>
      <p:sp>
        <p:nvSpPr>
          <p:cNvPr id="427" name="Google Shape;427;p30"/>
          <p:cNvSpPr/>
          <p:nvPr/>
        </p:nvSpPr>
        <p:spPr>
          <a:xfrm>
            <a:off x="523131" y="2061455"/>
            <a:ext cx="4673501" cy="1777008"/>
          </a:xfrm>
          <a:prstGeom prst="rect">
            <a:avLst/>
          </a:prstGeom>
          <a:noFill/>
          <a:ln>
            <a:noFill/>
          </a:ln>
        </p:spPr>
        <p:txBody>
          <a:bodyPr spcFirstLastPara="1" wrap="square" lIns="57150" tIns="28575" rIns="57150" bIns="28575" anchor="t" anchorCtr="0">
            <a:noAutofit/>
          </a:bodyPr>
          <a:lstStyle/>
          <a:p>
            <a:pPr marL="0" marR="0" lvl="0" indent="0" algn="l" rtl="0">
              <a:lnSpc>
                <a:spcPct val="159942"/>
              </a:lnSpc>
              <a:spcBef>
                <a:spcPts val="0"/>
              </a:spcBef>
              <a:spcAft>
                <a:spcPts val="0"/>
              </a:spcAft>
              <a:buClr>
                <a:srgbClr val="272525"/>
              </a:buClr>
              <a:buSzPts val="1100"/>
              <a:buFont typeface="Arial"/>
              <a:buNone/>
            </a:pPr>
            <a:r>
              <a:rPr lang="en" sz="1100" b="0" i="0" u="none" strike="noStrike" cap="none" dirty="0">
                <a:solidFill>
                  <a:srgbClr val="272525"/>
                </a:solidFill>
                <a:latin typeface="Arial"/>
                <a:ea typeface="Arial"/>
                <a:cs typeface="Arial"/>
                <a:sym typeface="Arial"/>
              </a:rPr>
              <a:t>Google Looker Studio is a powerful data visualization and reporting tool that allows users to transform raw data into compelling, interactive dashboards and reports. In this comprehensive training, we will explore the full capabilities of Looker Studio, covering everything from connecting to data sources to building advanced visualizations and dashboards. Whether you're a business analyst, marketing professional, or data enthusiast, this training will equip you with the skills to unlock the true potential of your data and make informed, data-driven decisions.</a:t>
            </a:r>
            <a:endParaRPr sz="1100" b="0" i="0" u="none" strike="noStrike" cap="none" dirty="0">
              <a:solidFill>
                <a:schemeClr val="dk1"/>
              </a:solidFill>
              <a:latin typeface="Calibri"/>
              <a:ea typeface="Calibri"/>
              <a:cs typeface="Calibri"/>
              <a:sym typeface="Calibri"/>
            </a:endParaRPr>
          </a:p>
        </p:txBody>
      </p:sp>
      <p:sp>
        <p:nvSpPr>
          <p:cNvPr id="428" name="Google Shape;428;p30"/>
          <p:cNvSpPr/>
          <p:nvPr/>
        </p:nvSpPr>
        <p:spPr>
          <a:xfrm>
            <a:off x="520749" y="4429721"/>
            <a:ext cx="222126" cy="222126"/>
          </a:xfrm>
          <a:prstGeom prst="roundRect">
            <a:avLst>
              <a:gd name="adj" fmla="val 25726039"/>
            </a:avLst>
          </a:prstGeom>
          <a:noFill/>
          <a:ln w="9525" cap="flat" cmpd="sng">
            <a:solidFill>
              <a:srgbClr val="FFFFFF"/>
            </a:solidFill>
            <a:prstDash val="solid"/>
            <a:round/>
            <a:headEnd type="none" w="sm" len="sm"/>
            <a:tailEnd type="none" w="sm" len="sm"/>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pic>
        <p:nvPicPr>
          <p:cNvPr id="429" name="Google Shape;429;p30" descr="preencoded.png"/>
          <p:cNvPicPr preferRelativeResize="0"/>
          <p:nvPr/>
        </p:nvPicPr>
        <p:blipFill rotWithShape="1">
          <a:blip r:embed="rId5">
            <a:alphaModFix/>
          </a:blip>
          <a:srcRect/>
          <a:stretch/>
        </p:blipFill>
        <p:spPr>
          <a:xfrm>
            <a:off x="525512" y="4434483"/>
            <a:ext cx="212601" cy="212601"/>
          </a:xfrm>
          <a:prstGeom prst="rect">
            <a:avLst/>
          </a:prstGeom>
          <a:noFill/>
          <a:ln>
            <a:noFill/>
          </a:ln>
        </p:spPr>
      </p:pic>
      <p:sp>
        <p:nvSpPr>
          <p:cNvPr id="430" name="Google Shape;430;p30"/>
          <p:cNvSpPr/>
          <p:nvPr/>
        </p:nvSpPr>
        <p:spPr>
          <a:xfrm>
            <a:off x="738123" y="4818475"/>
            <a:ext cx="998700" cy="243000"/>
          </a:xfrm>
          <a:prstGeom prst="rect">
            <a:avLst/>
          </a:prstGeom>
          <a:noFill/>
          <a:ln>
            <a:noFill/>
          </a:ln>
        </p:spPr>
        <p:txBody>
          <a:bodyPr spcFirstLastPara="1" wrap="square" lIns="57150" tIns="28575" rIns="57150" bIns="28575" anchor="t" anchorCtr="0">
            <a:noAutofit/>
          </a:bodyPr>
          <a:lstStyle/>
          <a:p>
            <a:pPr marL="0" marR="0" lvl="0" indent="0" algn="l" rtl="0">
              <a:lnSpc>
                <a:spcPct val="140009"/>
              </a:lnSpc>
              <a:spcBef>
                <a:spcPts val="0"/>
              </a:spcBef>
              <a:spcAft>
                <a:spcPts val="0"/>
              </a:spcAft>
              <a:buClr>
                <a:srgbClr val="272525"/>
              </a:buClr>
              <a:buSzPts val="1400"/>
              <a:buFont typeface="Arial"/>
              <a:buNone/>
            </a:pPr>
            <a:r>
              <a:rPr lang="en" sz="1400" b="1" i="0" u="none" strike="noStrike" cap="none">
                <a:solidFill>
                  <a:srgbClr val="272525"/>
                </a:solidFill>
                <a:latin typeface="Arial"/>
                <a:ea typeface="Arial"/>
                <a:cs typeface="Arial"/>
                <a:sym typeface="Arial"/>
              </a:rPr>
              <a:t>by Jay S</a:t>
            </a:r>
            <a:endParaRPr sz="1400" b="0" i="0" u="none" strike="noStrike" cap="none">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pic>
        <p:nvPicPr>
          <p:cNvPr id="436" name="Google Shape;436;p31" descr="preencoded.pn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437" name="Google Shape;437;p31"/>
          <p:cNvSpPr/>
          <p:nvPr/>
        </p:nvSpPr>
        <p:spPr>
          <a:xfrm>
            <a:off x="0" y="0"/>
            <a:ext cx="9144000" cy="5143500"/>
          </a:xfrm>
          <a:prstGeom prst="rect">
            <a:avLst/>
          </a:prstGeom>
          <a:solidFill>
            <a:srgbClr val="FFFFFF">
              <a:alpha val="74901"/>
            </a:srgbClr>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pic>
        <p:nvPicPr>
          <p:cNvPr id="438" name="Google Shape;438;p31" descr="preencoded.png"/>
          <p:cNvPicPr preferRelativeResize="0"/>
          <p:nvPr/>
        </p:nvPicPr>
        <p:blipFill rotWithShape="1">
          <a:blip r:embed="rId4">
            <a:alphaModFix/>
          </a:blip>
          <a:srcRect/>
          <a:stretch/>
        </p:blipFill>
        <p:spPr>
          <a:xfrm>
            <a:off x="-4762" y="0"/>
            <a:ext cx="2286000" cy="5143500"/>
          </a:xfrm>
          <a:prstGeom prst="rect">
            <a:avLst/>
          </a:prstGeom>
          <a:noFill/>
          <a:ln>
            <a:noFill/>
          </a:ln>
        </p:spPr>
      </p:pic>
      <p:sp>
        <p:nvSpPr>
          <p:cNvPr id="439" name="Google Shape;439;p31"/>
          <p:cNvSpPr/>
          <p:nvPr/>
        </p:nvSpPr>
        <p:spPr>
          <a:xfrm>
            <a:off x="3024559" y="402208"/>
            <a:ext cx="4734223" cy="353988"/>
          </a:xfrm>
          <a:prstGeom prst="rect">
            <a:avLst/>
          </a:prstGeom>
          <a:noFill/>
          <a:ln>
            <a:noFill/>
          </a:ln>
        </p:spPr>
        <p:txBody>
          <a:bodyPr spcFirstLastPara="1" wrap="square" lIns="57150" tIns="28575" rIns="57150" bIns="28575" anchor="t" anchorCtr="0">
            <a:noAutofit/>
          </a:bodyPr>
          <a:lstStyle/>
          <a:p>
            <a:pPr marL="0" marR="0" lvl="0" indent="0" algn="l" rtl="0">
              <a:lnSpc>
                <a:spcPct val="125000"/>
              </a:lnSpc>
              <a:spcBef>
                <a:spcPts val="0"/>
              </a:spcBef>
              <a:spcAft>
                <a:spcPts val="0"/>
              </a:spcAft>
              <a:buClr>
                <a:srgbClr val="000000"/>
              </a:buClr>
              <a:buSzPts val="2200"/>
              <a:buFont typeface="Arial"/>
              <a:buNone/>
            </a:pPr>
            <a:r>
              <a:rPr lang="en" sz="2200" b="1" i="0" u="none" strike="noStrike" cap="none">
                <a:solidFill>
                  <a:srgbClr val="000000"/>
                </a:solidFill>
                <a:latin typeface="Arial"/>
                <a:ea typeface="Arial"/>
                <a:cs typeface="Arial"/>
                <a:sym typeface="Arial"/>
              </a:rPr>
              <a:t>Data sources and data preparation</a:t>
            </a:r>
            <a:endParaRPr sz="2200" b="0" i="0" u="none" strike="noStrike" cap="none">
              <a:solidFill>
                <a:schemeClr val="dk1"/>
              </a:solidFill>
              <a:latin typeface="Calibri"/>
              <a:ea typeface="Calibri"/>
              <a:cs typeface="Calibri"/>
              <a:sym typeface="Calibri"/>
            </a:endParaRPr>
          </a:p>
        </p:txBody>
      </p:sp>
      <p:sp>
        <p:nvSpPr>
          <p:cNvPr id="440" name="Google Shape;440;p31"/>
          <p:cNvSpPr/>
          <p:nvPr/>
        </p:nvSpPr>
        <p:spPr>
          <a:xfrm>
            <a:off x="3183136" y="926083"/>
            <a:ext cx="22622" cy="3815134"/>
          </a:xfrm>
          <a:prstGeom prst="roundRect">
            <a:avLst>
              <a:gd name="adj" fmla="val 225342"/>
            </a:avLst>
          </a:prstGeom>
          <a:solidFill>
            <a:srgbClr val="B2D4E5"/>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441" name="Google Shape;441;p31"/>
          <p:cNvSpPr/>
          <p:nvPr/>
        </p:nvSpPr>
        <p:spPr>
          <a:xfrm>
            <a:off x="3321881" y="1130648"/>
            <a:ext cx="396478" cy="22622"/>
          </a:xfrm>
          <a:prstGeom prst="roundRect">
            <a:avLst>
              <a:gd name="adj" fmla="val 225342"/>
            </a:avLst>
          </a:prstGeom>
          <a:solidFill>
            <a:srgbClr val="B2D4E5"/>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442" name="Google Shape;442;p31"/>
          <p:cNvSpPr/>
          <p:nvPr/>
        </p:nvSpPr>
        <p:spPr>
          <a:xfrm>
            <a:off x="3067013" y="1014561"/>
            <a:ext cx="254868" cy="254868"/>
          </a:xfrm>
          <a:prstGeom prst="roundRect">
            <a:avLst>
              <a:gd name="adj" fmla="val 20001"/>
            </a:avLst>
          </a:prstGeom>
          <a:solidFill>
            <a:srgbClr val="CCEEFF"/>
          </a:solidFill>
          <a:ln w="9525" cap="flat" cmpd="sng">
            <a:solidFill>
              <a:srgbClr val="B2D4E5"/>
            </a:solidFill>
            <a:prstDash val="solid"/>
            <a:round/>
            <a:headEnd type="none" w="sm" len="sm"/>
            <a:tailEnd type="none" w="sm" len="sm"/>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443" name="Google Shape;443;p31"/>
          <p:cNvSpPr/>
          <p:nvPr/>
        </p:nvSpPr>
        <p:spPr>
          <a:xfrm>
            <a:off x="3159956" y="1035844"/>
            <a:ext cx="68982" cy="212303"/>
          </a:xfrm>
          <a:prstGeom prst="rect">
            <a:avLst/>
          </a:prstGeom>
          <a:noFill/>
          <a:ln>
            <a:noFill/>
          </a:ln>
        </p:spPr>
        <p:txBody>
          <a:bodyPr spcFirstLastPara="1" wrap="square" lIns="57150" tIns="28575" rIns="57150" bIns="28575" anchor="t" anchorCtr="0">
            <a:noAutofit/>
          </a:bodyPr>
          <a:lstStyle/>
          <a:p>
            <a:pPr marL="0" marR="0" lvl="0" indent="0" algn="ctr" rtl="0">
              <a:lnSpc>
                <a:spcPct val="124988"/>
              </a:lnSpc>
              <a:spcBef>
                <a:spcPts val="0"/>
              </a:spcBef>
              <a:spcAft>
                <a:spcPts val="0"/>
              </a:spcAft>
              <a:buClr>
                <a:srgbClr val="272525"/>
              </a:buClr>
              <a:buSzPts val="1300"/>
              <a:buFont typeface="Arial"/>
              <a:buNone/>
            </a:pPr>
            <a:r>
              <a:rPr lang="en" sz="1300" b="1" i="0" u="none" strike="noStrike" cap="none">
                <a:solidFill>
                  <a:srgbClr val="272525"/>
                </a:solidFill>
                <a:latin typeface="Arial"/>
                <a:ea typeface="Arial"/>
                <a:cs typeface="Arial"/>
                <a:sym typeface="Arial"/>
              </a:rPr>
              <a:t>1</a:t>
            </a:r>
            <a:endParaRPr sz="1300" b="0" i="0" u="none" strike="noStrike" cap="none">
              <a:solidFill>
                <a:schemeClr val="dk1"/>
              </a:solidFill>
              <a:latin typeface="Calibri"/>
              <a:ea typeface="Calibri"/>
              <a:cs typeface="Calibri"/>
              <a:sym typeface="Calibri"/>
            </a:endParaRPr>
          </a:p>
        </p:txBody>
      </p:sp>
      <p:sp>
        <p:nvSpPr>
          <p:cNvPr id="444" name="Google Shape;444;p31"/>
          <p:cNvSpPr/>
          <p:nvPr/>
        </p:nvSpPr>
        <p:spPr>
          <a:xfrm>
            <a:off x="3817441" y="1039341"/>
            <a:ext cx="2244692" cy="301526"/>
          </a:xfrm>
          <a:prstGeom prst="rect">
            <a:avLst/>
          </a:prstGeom>
          <a:noFill/>
          <a:ln>
            <a:noFill/>
          </a:ln>
        </p:spPr>
        <p:txBody>
          <a:bodyPr spcFirstLastPara="1" wrap="square" lIns="57150" tIns="28575" rIns="57150" bIns="28575" anchor="t" anchorCtr="0">
            <a:noAutofit/>
          </a:bodyPr>
          <a:lstStyle/>
          <a:p>
            <a:pPr marL="0" marR="0" lvl="0" indent="0" algn="l" rtl="0">
              <a:lnSpc>
                <a:spcPct val="125000"/>
              </a:lnSpc>
              <a:spcBef>
                <a:spcPts val="0"/>
              </a:spcBef>
              <a:spcAft>
                <a:spcPts val="0"/>
              </a:spcAft>
              <a:buClr>
                <a:srgbClr val="272525"/>
              </a:buClr>
              <a:buSzPts val="1100"/>
              <a:buFont typeface="Arial"/>
              <a:buNone/>
            </a:pPr>
            <a:r>
              <a:rPr lang="en" sz="1100" b="1" i="0" u="none" strike="noStrike" cap="none" dirty="0">
                <a:solidFill>
                  <a:srgbClr val="272525"/>
                </a:solidFill>
                <a:latin typeface="Arial"/>
                <a:ea typeface="Arial"/>
                <a:cs typeface="Arial"/>
                <a:sym typeface="Arial"/>
              </a:rPr>
              <a:t>Connecting to Data Sources</a:t>
            </a:r>
            <a:endParaRPr sz="1100" b="0" i="0" u="none" strike="noStrike" cap="none" dirty="0">
              <a:solidFill>
                <a:schemeClr val="dk1"/>
              </a:solidFill>
              <a:latin typeface="Calibri"/>
              <a:ea typeface="Calibri"/>
              <a:cs typeface="Calibri"/>
              <a:sym typeface="Calibri"/>
            </a:endParaRPr>
          </a:p>
        </p:txBody>
      </p:sp>
      <p:sp>
        <p:nvSpPr>
          <p:cNvPr id="445" name="Google Shape;445;p31"/>
          <p:cNvSpPr/>
          <p:nvPr/>
        </p:nvSpPr>
        <p:spPr>
          <a:xfrm>
            <a:off x="3817441" y="1284238"/>
            <a:ext cx="4587924" cy="724793"/>
          </a:xfrm>
          <a:prstGeom prst="rect">
            <a:avLst/>
          </a:prstGeom>
          <a:noFill/>
          <a:ln>
            <a:noFill/>
          </a:ln>
        </p:spPr>
        <p:txBody>
          <a:bodyPr spcFirstLastPara="1" wrap="square" lIns="57150" tIns="28575" rIns="57150" bIns="28575" anchor="t" anchorCtr="0">
            <a:noAutofit/>
          </a:bodyPr>
          <a:lstStyle/>
          <a:p>
            <a:pPr marL="0" marR="0" lvl="0" indent="0" algn="l" rtl="0">
              <a:lnSpc>
                <a:spcPct val="159985"/>
              </a:lnSpc>
              <a:spcBef>
                <a:spcPts val="0"/>
              </a:spcBef>
              <a:spcAft>
                <a:spcPts val="0"/>
              </a:spcAft>
              <a:buClr>
                <a:srgbClr val="272525"/>
              </a:buClr>
              <a:buSzPts val="900"/>
              <a:buFont typeface="Arial"/>
              <a:buNone/>
            </a:pPr>
            <a:r>
              <a:rPr lang="en" sz="900" b="0" i="0" u="none" strike="noStrike" cap="none">
                <a:solidFill>
                  <a:srgbClr val="272525"/>
                </a:solidFill>
                <a:latin typeface="Arial"/>
                <a:ea typeface="Arial"/>
                <a:cs typeface="Arial"/>
                <a:sym typeface="Arial"/>
              </a:rPr>
              <a:t>The first step in using Looker Studio is to connect to your data sources. Looker Studio supports a wide range of data sources, including spreadsheets, databases, cloud storage, and more. We'll walk through the process of securely connecting to your data, whether it's stored locally or in the cloud.</a:t>
            </a:r>
            <a:endParaRPr sz="900" b="0" i="0" u="none" strike="noStrike" cap="none">
              <a:solidFill>
                <a:schemeClr val="dk1"/>
              </a:solidFill>
              <a:latin typeface="Calibri"/>
              <a:ea typeface="Calibri"/>
              <a:cs typeface="Calibri"/>
              <a:sym typeface="Calibri"/>
            </a:endParaRPr>
          </a:p>
        </p:txBody>
      </p:sp>
      <p:sp>
        <p:nvSpPr>
          <p:cNvPr id="446" name="Google Shape;446;p31"/>
          <p:cNvSpPr/>
          <p:nvPr/>
        </p:nvSpPr>
        <p:spPr>
          <a:xfrm>
            <a:off x="3321881" y="2440111"/>
            <a:ext cx="396478" cy="22622"/>
          </a:xfrm>
          <a:prstGeom prst="roundRect">
            <a:avLst>
              <a:gd name="adj" fmla="val 225342"/>
            </a:avLst>
          </a:prstGeom>
          <a:solidFill>
            <a:srgbClr val="B2D4E5"/>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447" name="Google Shape;447;p31"/>
          <p:cNvSpPr/>
          <p:nvPr/>
        </p:nvSpPr>
        <p:spPr>
          <a:xfrm>
            <a:off x="3067013" y="2324026"/>
            <a:ext cx="254868" cy="254868"/>
          </a:xfrm>
          <a:prstGeom prst="roundRect">
            <a:avLst>
              <a:gd name="adj" fmla="val 20001"/>
            </a:avLst>
          </a:prstGeom>
          <a:solidFill>
            <a:srgbClr val="CCEEFF"/>
          </a:solidFill>
          <a:ln w="9525" cap="flat" cmpd="sng">
            <a:solidFill>
              <a:srgbClr val="B2D4E5"/>
            </a:solidFill>
            <a:prstDash val="solid"/>
            <a:round/>
            <a:headEnd type="none" w="sm" len="sm"/>
            <a:tailEnd type="none" w="sm" len="sm"/>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448" name="Google Shape;448;p31"/>
          <p:cNvSpPr/>
          <p:nvPr/>
        </p:nvSpPr>
        <p:spPr>
          <a:xfrm>
            <a:off x="3144999" y="2345308"/>
            <a:ext cx="98896" cy="212303"/>
          </a:xfrm>
          <a:prstGeom prst="rect">
            <a:avLst/>
          </a:prstGeom>
          <a:noFill/>
          <a:ln>
            <a:noFill/>
          </a:ln>
        </p:spPr>
        <p:txBody>
          <a:bodyPr spcFirstLastPara="1" wrap="square" lIns="57150" tIns="28575" rIns="57150" bIns="28575" anchor="t" anchorCtr="0">
            <a:noAutofit/>
          </a:bodyPr>
          <a:lstStyle/>
          <a:p>
            <a:pPr marL="0" marR="0" lvl="0" indent="0" algn="ctr" rtl="0">
              <a:lnSpc>
                <a:spcPct val="124988"/>
              </a:lnSpc>
              <a:spcBef>
                <a:spcPts val="0"/>
              </a:spcBef>
              <a:spcAft>
                <a:spcPts val="0"/>
              </a:spcAft>
              <a:buClr>
                <a:srgbClr val="272525"/>
              </a:buClr>
              <a:buSzPts val="1300"/>
              <a:buFont typeface="Arial"/>
              <a:buNone/>
            </a:pPr>
            <a:r>
              <a:rPr lang="en" sz="1300" b="1" i="0" u="none" strike="noStrike" cap="none">
                <a:solidFill>
                  <a:srgbClr val="272525"/>
                </a:solidFill>
                <a:latin typeface="Arial"/>
                <a:ea typeface="Arial"/>
                <a:cs typeface="Arial"/>
                <a:sym typeface="Arial"/>
              </a:rPr>
              <a:t>2</a:t>
            </a:r>
            <a:endParaRPr sz="1300" b="0" i="0" u="none" strike="noStrike" cap="none">
              <a:solidFill>
                <a:schemeClr val="dk1"/>
              </a:solidFill>
              <a:latin typeface="Calibri"/>
              <a:ea typeface="Calibri"/>
              <a:cs typeface="Calibri"/>
              <a:sym typeface="Calibri"/>
            </a:endParaRPr>
          </a:p>
        </p:txBody>
      </p:sp>
      <p:sp>
        <p:nvSpPr>
          <p:cNvPr id="449" name="Google Shape;449;p31"/>
          <p:cNvSpPr/>
          <p:nvPr/>
        </p:nvSpPr>
        <p:spPr>
          <a:xfrm>
            <a:off x="3817441" y="2348806"/>
            <a:ext cx="1415951" cy="176957"/>
          </a:xfrm>
          <a:prstGeom prst="rect">
            <a:avLst/>
          </a:prstGeom>
          <a:noFill/>
          <a:ln>
            <a:noFill/>
          </a:ln>
        </p:spPr>
        <p:txBody>
          <a:bodyPr spcFirstLastPara="1" wrap="square" lIns="57150" tIns="28575" rIns="57150" bIns="28575" anchor="t" anchorCtr="0">
            <a:noAutofit/>
          </a:bodyPr>
          <a:lstStyle/>
          <a:p>
            <a:pPr marL="0" marR="0" lvl="0" indent="0" algn="l" rtl="0">
              <a:lnSpc>
                <a:spcPct val="125000"/>
              </a:lnSpc>
              <a:spcBef>
                <a:spcPts val="0"/>
              </a:spcBef>
              <a:spcAft>
                <a:spcPts val="0"/>
              </a:spcAft>
              <a:buClr>
                <a:srgbClr val="272525"/>
              </a:buClr>
              <a:buSzPts val="1100"/>
              <a:buFont typeface="Arial"/>
              <a:buNone/>
            </a:pPr>
            <a:r>
              <a:rPr lang="en" sz="1100" b="1" i="0" u="none" strike="noStrike" cap="none">
                <a:solidFill>
                  <a:srgbClr val="272525"/>
                </a:solidFill>
                <a:latin typeface="Arial"/>
                <a:ea typeface="Arial"/>
                <a:cs typeface="Arial"/>
                <a:sym typeface="Arial"/>
              </a:rPr>
              <a:t>Data Preparation</a:t>
            </a:r>
            <a:endParaRPr sz="1100" b="0" i="0" u="none" strike="noStrike" cap="none">
              <a:solidFill>
                <a:schemeClr val="dk1"/>
              </a:solidFill>
              <a:latin typeface="Calibri"/>
              <a:ea typeface="Calibri"/>
              <a:cs typeface="Calibri"/>
              <a:sym typeface="Calibri"/>
            </a:endParaRPr>
          </a:p>
        </p:txBody>
      </p:sp>
      <p:sp>
        <p:nvSpPr>
          <p:cNvPr id="450" name="Google Shape;450;p31"/>
          <p:cNvSpPr/>
          <p:nvPr/>
        </p:nvSpPr>
        <p:spPr>
          <a:xfrm>
            <a:off x="3817441" y="2593702"/>
            <a:ext cx="4587924" cy="724793"/>
          </a:xfrm>
          <a:prstGeom prst="rect">
            <a:avLst/>
          </a:prstGeom>
          <a:noFill/>
          <a:ln>
            <a:noFill/>
          </a:ln>
        </p:spPr>
        <p:txBody>
          <a:bodyPr spcFirstLastPara="1" wrap="square" lIns="57150" tIns="28575" rIns="57150" bIns="28575" anchor="t" anchorCtr="0">
            <a:noAutofit/>
          </a:bodyPr>
          <a:lstStyle/>
          <a:p>
            <a:pPr marL="0" marR="0" lvl="0" indent="0" algn="l" rtl="0">
              <a:lnSpc>
                <a:spcPct val="159985"/>
              </a:lnSpc>
              <a:spcBef>
                <a:spcPts val="0"/>
              </a:spcBef>
              <a:spcAft>
                <a:spcPts val="0"/>
              </a:spcAft>
              <a:buClr>
                <a:srgbClr val="272525"/>
              </a:buClr>
              <a:buSzPts val="900"/>
              <a:buFont typeface="Arial"/>
              <a:buNone/>
            </a:pPr>
            <a:r>
              <a:rPr lang="en" sz="900" b="0" i="0" u="none" strike="noStrike" cap="none">
                <a:solidFill>
                  <a:srgbClr val="272525"/>
                </a:solidFill>
                <a:latin typeface="Arial"/>
                <a:ea typeface="Arial"/>
                <a:cs typeface="Arial"/>
                <a:sym typeface="Arial"/>
              </a:rPr>
              <a:t>Once your data sources are connected, you'll need to prepare the data for analysis. This may involve cleaning, transforming, and enriching the data to ensure it's accurate and ready for visualization. Looker Studio provides powerful data preparation tools to help you get your data in tip-top shape.</a:t>
            </a:r>
            <a:endParaRPr sz="900" b="0" i="0" u="none" strike="noStrike" cap="none">
              <a:solidFill>
                <a:schemeClr val="dk1"/>
              </a:solidFill>
              <a:latin typeface="Calibri"/>
              <a:ea typeface="Calibri"/>
              <a:cs typeface="Calibri"/>
              <a:sym typeface="Calibri"/>
            </a:endParaRPr>
          </a:p>
        </p:txBody>
      </p:sp>
      <p:sp>
        <p:nvSpPr>
          <p:cNvPr id="451" name="Google Shape;451;p31"/>
          <p:cNvSpPr/>
          <p:nvPr/>
        </p:nvSpPr>
        <p:spPr>
          <a:xfrm>
            <a:off x="3321881" y="3749576"/>
            <a:ext cx="396478" cy="22622"/>
          </a:xfrm>
          <a:prstGeom prst="roundRect">
            <a:avLst>
              <a:gd name="adj" fmla="val 225342"/>
            </a:avLst>
          </a:prstGeom>
          <a:solidFill>
            <a:srgbClr val="B2D4E5"/>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452" name="Google Shape;452;p31"/>
          <p:cNvSpPr/>
          <p:nvPr/>
        </p:nvSpPr>
        <p:spPr>
          <a:xfrm>
            <a:off x="3067013" y="3633490"/>
            <a:ext cx="254868" cy="254868"/>
          </a:xfrm>
          <a:prstGeom prst="roundRect">
            <a:avLst>
              <a:gd name="adj" fmla="val 20001"/>
            </a:avLst>
          </a:prstGeom>
          <a:solidFill>
            <a:srgbClr val="CCEEFF"/>
          </a:solidFill>
          <a:ln w="9525" cap="flat" cmpd="sng">
            <a:solidFill>
              <a:srgbClr val="B2D4E5"/>
            </a:solidFill>
            <a:prstDash val="solid"/>
            <a:round/>
            <a:headEnd type="none" w="sm" len="sm"/>
            <a:tailEnd type="none" w="sm" len="sm"/>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453" name="Google Shape;453;p31"/>
          <p:cNvSpPr/>
          <p:nvPr/>
        </p:nvSpPr>
        <p:spPr>
          <a:xfrm>
            <a:off x="3143585" y="3654773"/>
            <a:ext cx="101724" cy="212303"/>
          </a:xfrm>
          <a:prstGeom prst="rect">
            <a:avLst/>
          </a:prstGeom>
          <a:noFill/>
          <a:ln>
            <a:noFill/>
          </a:ln>
        </p:spPr>
        <p:txBody>
          <a:bodyPr spcFirstLastPara="1" wrap="square" lIns="57150" tIns="28575" rIns="57150" bIns="28575" anchor="t" anchorCtr="0">
            <a:noAutofit/>
          </a:bodyPr>
          <a:lstStyle/>
          <a:p>
            <a:pPr marL="0" marR="0" lvl="0" indent="0" algn="ctr" rtl="0">
              <a:lnSpc>
                <a:spcPct val="124988"/>
              </a:lnSpc>
              <a:spcBef>
                <a:spcPts val="0"/>
              </a:spcBef>
              <a:spcAft>
                <a:spcPts val="0"/>
              </a:spcAft>
              <a:buClr>
                <a:srgbClr val="272525"/>
              </a:buClr>
              <a:buSzPts val="1300"/>
              <a:buFont typeface="Arial"/>
              <a:buNone/>
            </a:pPr>
            <a:r>
              <a:rPr lang="en" sz="1300" b="1" i="0" u="none" strike="noStrike" cap="none">
                <a:solidFill>
                  <a:srgbClr val="272525"/>
                </a:solidFill>
                <a:latin typeface="Arial"/>
                <a:ea typeface="Arial"/>
                <a:cs typeface="Arial"/>
                <a:sym typeface="Arial"/>
              </a:rPr>
              <a:t>3</a:t>
            </a:r>
            <a:endParaRPr sz="1300" b="0" i="0" u="none" strike="noStrike" cap="none">
              <a:solidFill>
                <a:schemeClr val="dk1"/>
              </a:solidFill>
              <a:latin typeface="Calibri"/>
              <a:ea typeface="Calibri"/>
              <a:cs typeface="Calibri"/>
              <a:sym typeface="Calibri"/>
            </a:endParaRPr>
          </a:p>
        </p:txBody>
      </p:sp>
      <p:sp>
        <p:nvSpPr>
          <p:cNvPr id="454" name="Google Shape;454;p31"/>
          <p:cNvSpPr/>
          <p:nvPr/>
        </p:nvSpPr>
        <p:spPr>
          <a:xfrm>
            <a:off x="3817441" y="3658270"/>
            <a:ext cx="1415951" cy="176957"/>
          </a:xfrm>
          <a:prstGeom prst="rect">
            <a:avLst/>
          </a:prstGeom>
          <a:noFill/>
          <a:ln>
            <a:noFill/>
          </a:ln>
        </p:spPr>
        <p:txBody>
          <a:bodyPr spcFirstLastPara="1" wrap="square" lIns="57150" tIns="28575" rIns="57150" bIns="28575" anchor="t" anchorCtr="0">
            <a:noAutofit/>
          </a:bodyPr>
          <a:lstStyle/>
          <a:p>
            <a:pPr marL="0" marR="0" lvl="0" indent="0" algn="l" rtl="0">
              <a:lnSpc>
                <a:spcPct val="125000"/>
              </a:lnSpc>
              <a:spcBef>
                <a:spcPts val="0"/>
              </a:spcBef>
              <a:spcAft>
                <a:spcPts val="0"/>
              </a:spcAft>
              <a:buClr>
                <a:srgbClr val="272525"/>
              </a:buClr>
              <a:buSzPts val="1100"/>
              <a:buFont typeface="Arial"/>
              <a:buNone/>
            </a:pPr>
            <a:r>
              <a:rPr lang="en" sz="1100" b="1" i="0" u="none" strike="noStrike" cap="none">
                <a:solidFill>
                  <a:srgbClr val="272525"/>
                </a:solidFill>
                <a:latin typeface="Arial"/>
                <a:ea typeface="Arial"/>
                <a:cs typeface="Arial"/>
                <a:sym typeface="Arial"/>
              </a:rPr>
              <a:t>Data Blending</a:t>
            </a:r>
            <a:endParaRPr sz="1100" b="0" i="0" u="none" strike="noStrike" cap="none">
              <a:solidFill>
                <a:schemeClr val="dk1"/>
              </a:solidFill>
              <a:latin typeface="Calibri"/>
              <a:ea typeface="Calibri"/>
              <a:cs typeface="Calibri"/>
              <a:sym typeface="Calibri"/>
            </a:endParaRPr>
          </a:p>
        </p:txBody>
      </p:sp>
      <p:sp>
        <p:nvSpPr>
          <p:cNvPr id="455" name="Google Shape;455;p31"/>
          <p:cNvSpPr/>
          <p:nvPr/>
        </p:nvSpPr>
        <p:spPr>
          <a:xfrm>
            <a:off x="3817441" y="3903166"/>
            <a:ext cx="4587924" cy="724793"/>
          </a:xfrm>
          <a:prstGeom prst="rect">
            <a:avLst/>
          </a:prstGeom>
          <a:noFill/>
          <a:ln>
            <a:noFill/>
          </a:ln>
        </p:spPr>
        <p:txBody>
          <a:bodyPr spcFirstLastPara="1" wrap="square" lIns="57150" tIns="28575" rIns="57150" bIns="28575" anchor="t" anchorCtr="0">
            <a:noAutofit/>
          </a:bodyPr>
          <a:lstStyle/>
          <a:p>
            <a:pPr marL="0" marR="0" lvl="0" indent="0" algn="l" rtl="0">
              <a:lnSpc>
                <a:spcPct val="159985"/>
              </a:lnSpc>
              <a:spcBef>
                <a:spcPts val="0"/>
              </a:spcBef>
              <a:spcAft>
                <a:spcPts val="0"/>
              </a:spcAft>
              <a:buClr>
                <a:srgbClr val="272525"/>
              </a:buClr>
              <a:buSzPts val="900"/>
              <a:buFont typeface="Arial"/>
              <a:buNone/>
            </a:pPr>
            <a:r>
              <a:rPr lang="en" sz="900" b="0" i="0" u="none" strike="noStrike" cap="none">
                <a:solidFill>
                  <a:srgbClr val="272525"/>
                </a:solidFill>
                <a:latin typeface="Arial"/>
                <a:ea typeface="Arial"/>
                <a:cs typeface="Arial"/>
                <a:sym typeface="Arial"/>
              </a:rPr>
              <a:t>In many cases, you'll need to combine data from multiple sources to get a complete picture. Looker Studio's data blending capabilities allow you to seamlessly integrate data from different sources, enabling you to create comprehensive reports and dashboards.</a:t>
            </a:r>
            <a:endParaRPr sz="900" b="0" i="0" u="none" strike="noStrike" cap="none">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pic>
        <p:nvPicPr>
          <p:cNvPr id="461" name="Google Shape;461;p32" descr="preencoded.pn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462" name="Google Shape;462;p32"/>
          <p:cNvSpPr/>
          <p:nvPr/>
        </p:nvSpPr>
        <p:spPr>
          <a:xfrm>
            <a:off x="0" y="0"/>
            <a:ext cx="9144000" cy="5143500"/>
          </a:xfrm>
          <a:prstGeom prst="rect">
            <a:avLst/>
          </a:prstGeom>
          <a:solidFill>
            <a:srgbClr val="FFFFFF">
              <a:alpha val="74901"/>
            </a:srgbClr>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463" name="Google Shape;463;p32"/>
          <p:cNvSpPr/>
          <p:nvPr/>
        </p:nvSpPr>
        <p:spPr>
          <a:xfrm>
            <a:off x="1273746" y="610568"/>
            <a:ext cx="5690741" cy="433983"/>
          </a:xfrm>
          <a:prstGeom prst="rect">
            <a:avLst/>
          </a:prstGeom>
          <a:noFill/>
          <a:ln>
            <a:noFill/>
          </a:ln>
        </p:spPr>
        <p:txBody>
          <a:bodyPr spcFirstLastPara="1" wrap="square" lIns="57150" tIns="28575" rIns="57150" bIns="28575" anchor="t" anchorCtr="0">
            <a:noAutofit/>
          </a:bodyPr>
          <a:lstStyle/>
          <a:p>
            <a:pPr marL="0" marR="0" lvl="0" indent="0" algn="l" rtl="0">
              <a:lnSpc>
                <a:spcPct val="125011"/>
              </a:lnSpc>
              <a:spcBef>
                <a:spcPts val="0"/>
              </a:spcBef>
              <a:spcAft>
                <a:spcPts val="0"/>
              </a:spcAft>
              <a:buClr>
                <a:srgbClr val="000000"/>
              </a:buClr>
              <a:buSzPts val="2700"/>
              <a:buFont typeface="Arial"/>
              <a:buNone/>
            </a:pPr>
            <a:r>
              <a:rPr lang="en" sz="2700" b="1" i="0" u="none" strike="noStrike" cap="none">
                <a:solidFill>
                  <a:srgbClr val="000000"/>
                </a:solidFill>
                <a:latin typeface="Arial"/>
                <a:ea typeface="Arial"/>
                <a:cs typeface="Arial"/>
                <a:sym typeface="Arial"/>
              </a:rPr>
              <a:t>Connecting data to Looker Studio</a:t>
            </a:r>
            <a:endParaRPr sz="2700" b="0" i="0" u="none" strike="noStrike" cap="none">
              <a:solidFill>
                <a:schemeClr val="dk1"/>
              </a:solidFill>
              <a:latin typeface="Calibri"/>
              <a:ea typeface="Calibri"/>
              <a:cs typeface="Calibri"/>
              <a:sym typeface="Calibri"/>
            </a:endParaRPr>
          </a:p>
        </p:txBody>
      </p:sp>
      <p:sp>
        <p:nvSpPr>
          <p:cNvPr id="464" name="Google Shape;464;p32"/>
          <p:cNvSpPr/>
          <p:nvPr/>
        </p:nvSpPr>
        <p:spPr>
          <a:xfrm>
            <a:off x="1273746" y="1391692"/>
            <a:ext cx="2067765" cy="263427"/>
          </a:xfrm>
          <a:prstGeom prst="rect">
            <a:avLst/>
          </a:prstGeom>
          <a:noFill/>
          <a:ln>
            <a:noFill/>
          </a:ln>
        </p:spPr>
        <p:txBody>
          <a:bodyPr spcFirstLastPara="1" wrap="square" lIns="57150" tIns="28575" rIns="57150" bIns="28575" anchor="t" anchorCtr="0">
            <a:noAutofit/>
          </a:bodyPr>
          <a:lstStyle/>
          <a:p>
            <a:pPr marL="0" marR="0" lvl="0" indent="0" algn="l" rtl="0">
              <a:lnSpc>
                <a:spcPct val="125011"/>
              </a:lnSpc>
              <a:spcBef>
                <a:spcPts val="0"/>
              </a:spcBef>
              <a:spcAft>
                <a:spcPts val="0"/>
              </a:spcAft>
              <a:buClr>
                <a:srgbClr val="000000"/>
              </a:buClr>
              <a:buSzPts val="1400"/>
              <a:buFont typeface="Arial"/>
              <a:buNone/>
            </a:pPr>
            <a:r>
              <a:rPr lang="en" sz="1400" b="1" i="0" u="none" strike="noStrike" cap="none" dirty="0">
                <a:solidFill>
                  <a:srgbClr val="000000"/>
                </a:solidFill>
                <a:latin typeface="Arial"/>
                <a:ea typeface="Arial"/>
                <a:cs typeface="Arial"/>
                <a:sym typeface="Arial"/>
              </a:rPr>
              <a:t>Exploring Data Models</a:t>
            </a:r>
            <a:endParaRPr sz="1400" b="0" i="0" u="none" strike="noStrike" cap="none" dirty="0">
              <a:solidFill>
                <a:schemeClr val="dk1"/>
              </a:solidFill>
              <a:latin typeface="Calibri"/>
              <a:ea typeface="Calibri"/>
              <a:cs typeface="Calibri"/>
              <a:sym typeface="Calibri"/>
            </a:endParaRPr>
          </a:p>
        </p:txBody>
      </p:sp>
      <p:sp>
        <p:nvSpPr>
          <p:cNvPr id="465" name="Google Shape;465;p32"/>
          <p:cNvSpPr/>
          <p:nvPr/>
        </p:nvSpPr>
        <p:spPr>
          <a:xfrm>
            <a:off x="1265113" y="2033889"/>
            <a:ext cx="1972717" cy="1999134"/>
          </a:xfrm>
          <a:prstGeom prst="rect">
            <a:avLst/>
          </a:prstGeom>
          <a:noFill/>
          <a:ln>
            <a:noFill/>
          </a:ln>
        </p:spPr>
        <p:txBody>
          <a:bodyPr spcFirstLastPara="1" wrap="square" lIns="57150" tIns="28575" rIns="57150" bIns="28575" anchor="t" anchorCtr="0">
            <a:noAutofit/>
          </a:bodyPr>
          <a:lstStyle/>
          <a:p>
            <a:pPr marL="0" marR="0" lvl="0" indent="0" algn="l" rtl="0">
              <a:lnSpc>
                <a:spcPct val="159942"/>
              </a:lnSpc>
              <a:spcBef>
                <a:spcPts val="0"/>
              </a:spcBef>
              <a:spcAft>
                <a:spcPts val="0"/>
              </a:spcAft>
              <a:buClr>
                <a:srgbClr val="272525"/>
              </a:buClr>
              <a:buSzPts val="1100"/>
              <a:buFont typeface="Arial"/>
              <a:buNone/>
            </a:pPr>
            <a:r>
              <a:rPr lang="en" sz="1100" b="0" i="0" u="none" strike="noStrike" cap="none" dirty="0">
                <a:solidFill>
                  <a:srgbClr val="272525"/>
                </a:solidFill>
                <a:latin typeface="Arial"/>
                <a:ea typeface="Arial"/>
                <a:cs typeface="Arial"/>
                <a:sym typeface="Arial"/>
              </a:rPr>
              <a:t>Looker Studio's data modeling tools allow you to create a unified, logical view of your data, making it easier to build visualizations and reports. We'll explore how to create and customize data models to fit your specific business needs.</a:t>
            </a:r>
            <a:endParaRPr sz="1100" b="0" i="0" u="none" strike="noStrike" cap="none" dirty="0">
              <a:solidFill>
                <a:schemeClr val="dk1"/>
              </a:solidFill>
              <a:latin typeface="Calibri"/>
              <a:ea typeface="Calibri"/>
              <a:cs typeface="Calibri"/>
              <a:sym typeface="Calibri"/>
            </a:endParaRPr>
          </a:p>
        </p:txBody>
      </p:sp>
      <p:sp>
        <p:nvSpPr>
          <p:cNvPr id="466" name="Google Shape;466;p32"/>
          <p:cNvSpPr/>
          <p:nvPr/>
        </p:nvSpPr>
        <p:spPr>
          <a:xfrm>
            <a:off x="3589957" y="1391692"/>
            <a:ext cx="1972717" cy="433983"/>
          </a:xfrm>
          <a:prstGeom prst="rect">
            <a:avLst/>
          </a:prstGeom>
          <a:noFill/>
          <a:ln>
            <a:noFill/>
          </a:ln>
        </p:spPr>
        <p:txBody>
          <a:bodyPr spcFirstLastPara="1" wrap="square" lIns="57150" tIns="28575" rIns="57150" bIns="28575" anchor="t" anchorCtr="0">
            <a:noAutofit/>
          </a:bodyPr>
          <a:lstStyle/>
          <a:p>
            <a:pPr marL="0" marR="0" lvl="0" indent="0" algn="l" rtl="0">
              <a:lnSpc>
                <a:spcPct val="125011"/>
              </a:lnSpc>
              <a:spcBef>
                <a:spcPts val="0"/>
              </a:spcBef>
              <a:spcAft>
                <a:spcPts val="0"/>
              </a:spcAft>
              <a:buClr>
                <a:srgbClr val="000000"/>
              </a:buClr>
              <a:buSzPts val="1400"/>
              <a:buFont typeface="Arial"/>
              <a:buNone/>
            </a:pPr>
            <a:r>
              <a:rPr lang="en" sz="1400" b="1" i="0" u="none" strike="noStrike" cap="none" dirty="0">
                <a:solidFill>
                  <a:srgbClr val="000000"/>
                </a:solidFill>
                <a:latin typeface="Arial"/>
                <a:ea typeface="Arial"/>
                <a:cs typeface="Arial"/>
                <a:sym typeface="Arial"/>
              </a:rPr>
              <a:t>Defining Dimensions and Measures</a:t>
            </a:r>
            <a:endParaRPr sz="1400" b="0" i="0" u="none" strike="noStrike" cap="none" dirty="0">
              <a:solidFill>
                <a:schemeClr val="dk1"/>
              </a:solidFill>
              <a:latin typeface="Calibri"/>
              <a:ea typeface="Calibri"/>
              <a:cs typeface="Calibri"/>
              <a:sym typeface="Calibri"/>
            </a:endParaRPr>
          </a:p>
        </p:txBody>
      </p:sp>
      <p:sp>
        <p:nvSpPr>
          <p:cNvPr id="467" name="Google Shape;467;p32"/>
          <p:cNvSpPr/>
          <p:nvPr/>
        </p:nvSpPr>
        <p:spPr>
          <a:xfrm>
            <a:off x="3589957" y="1964531"/>
            <a:ext cx="1972717" cy="2443386"/>
          </a:xfrm>
          <a:prstGeom prst="rect">
            <a:avLst/>
          </a:prstGeom>
          <a:noFill/>
          <a:ln>
            <a:noFill/>
          </a:ln>
        </p:spPr>
        <p:txBody>
          <a:bodyPr spcFirstLastPara="1" wrap="square" lIns="57150" tIns="28575" rIns="57150" bIns="28575" anchor="t" anchorCtr="0">
            <a:noAutofit/>
          </a:bodyPr>
          <a:lstStyle/>
          <a:p>
            <a:pPr marL="0" marR="0" lvl="0" indent="0" algn="l" rtl="0">
              <a:lnSpc>
                <a:spcPct val="159942"/>
              </a:lnSpc>
              <a:spcBef>
                <a:spcPts val="0"/>
              </a:spcBef>
              <a:spcAft>
                <a:spcPts val="0"/>
              </a:spcAft>
              <a:buClr>
                <a:srgbClr val="272525"/>
              </a:buClr>
              <a:buSzPts val="1100"/>
              <a:buFont typeface="Arial"/>
              <a:buNone/>
            </a:pPr>
            <a:r>
              <a:rPr lang="en" sz="1100" b="0" i="0" u="none" strike="noStrike" cap="none">
                <a:solidFill>
                  <a:srgbClr val="272525"/>
                </a:solidFill>
                <a:latin typeface="Arial"/>
                <a:ea typeface="Arial"/>
                <a:cs typeface="Arial"/>
                <a:sym typeface="Arial"/>
              </a:rPr>
              <a:t>Dimensions and measures are the building blocks of Looker Studio visualizations. Dimensions are the descriptive attributes of your data, while measures are the numeric values you want to analyze. We'll dive into the process of defining and managing these essential elements.</a:t>
            </a:r>
            <a:endParaRPr sz="1100" b="0" i="0" u="none" strike="noStrike" cap="none">
              <a:solidFill>
                <a:schemeClr val="dk1"/>
              </a:solidFill>
              <a:latin typeface="Calibri"/>
              <a:ea typeface="Calibri"/>
              <a:cs typeface="Calibri"/>
              <a:sym typeface="Calibri"/>
            </a:endParaRPr>
          </a:p>
        </p:txBody>
      </p:sp>
      <p:sp>
        <p:nvSpPr>
          <p:cNvPr id="468" name="Google Shape;468;p32"/>
          <p:cNvSpPr/>
          <p:nvPr/>
        </p:nvSpPr>
        <p:spPr>
          <a:xfrm>
            <a:off x="5906170" y="1391693"/>
            <a:ext cx="3158808" cy="433982"/>
          </a:xfrm>
          <a:prstGeom prst="rect">
            <a:avLst/>
          </a:prstGeom>
          <a:noFill/>
          <a:ln>
            <a:noFill/>
          </a:ln>
        </p:spPr>
        <p:txBody>
          <a:bodyPr spcFirstLastPara="1" wrap="square" lIns="57150" tIns="28575" rIns="57150" bIns="28575" anchor="t" anchorCtr="0">
            <a:noAutofit/>
          </a:bodyPr>
          <a:lstStyle/>
          <a:p>
            <a:pPr marL="0" marR="0" lvl="0" indent="0" algn="l" rtl="0">
              <a:lnSpc>
                <a:spcPct val="125011"/>
              </a:lnSpc>
              <a:spcBef>
                <a:spcPts val="0"/>
              </a:spcBef>
              <a:spcAft>
                <a:spcPts val="0"/>
              </a:spcAft>
              <a:buClr>
                <a:srgbClr val="000000"/>
              </a:buClr>
              <a:buSzPts val="1400"/>
              <a:buFont typeface="Arial"/>
              <a:buNone/>
            </a:pPr>
            <a:r>
              <a:rPr lang="en" sz="1400" b="1" i="0" u="none" strike="noStrike" cap="none" dirty="0">
                <a:solidFill>
                  <a:srgbClr val="000000"/>
                </a:solidFill>
                <a:latin typeface="Arial"/>
                <a:ea typeface="Arial"/>
                <a:cs typeface="Arial"/>
                <a:sym typeface="Arial"/>
              </a:rPr>
              <a:t>Applying Filters and Calculations</a:t>
            </a:r>
            <a:endParaRPr sz="1400" b="0" i="0" u="none" strike="noStrike" cap="none" dirty="0">
              <a:solidFill>
                <a:schemeClr val="dk1"/>
              </a:solidFill>
              <a:latin typeface="Calibri"/>
              <a:ea typeface="Calibri"/>
              <a:cs typeface="Calibri"/>
              <a:sym typeface="Calibri"/>
            </a:endParaRPr>
          </a:p>
        </p:txBody>
      </p:sp>
      <p:sp>
        <p:nvSpPr>
          <p:cNvPr id="469" name="Google Shape;469;p32"/>
          <p:cNvSpPr/>
          <p:nvPr/>
        </p:nvSpPr>
        <p:spPr>
          <a:xfrm>
            <a:off x="5906170" y="1964531"/>
            <a:ext cx="1972717" cy="1999134"/>
          </a:xfrm>
          <a:prstGeom prst="rect">
            <a:avLst/>
          </a:prstGeom>
          <a:noFill/>
          <a:ln>
            <a:noFill/>
          </a:ln>
        </p:spPr>
        <p:txBody>
          <a:bodyPr spcFirstLastPara="1" wrap="square" lIns="57150" tIns="28575" rIns="57150" bIns="28575" anchor="t" anchorCtr="0">
            <a:noAutofit/>
          </a:bodyPr>
          <a:lstStyle/>
          <a:p>
            <a:pPr marL="0" marR="0" lvl="0" indent="0" algn="l" rtl="0">
              <a:lnSpc>
                <a:spcPct val="159942"/>
              </a:lnSpc>
              <a:spcBef>
                <a:spcPts val="0"/>
              </a:spcBef>
              <a:spcAft>
                <a:spcPts val="0"/>
              </a:spcAft>
              <a:buClr>
                <a:srgbClr val="272525"/>
              </a:buClr>
              <a:buSzPts val="1100"/>
              <a:buFont typeface="Arial"/>
              <a:buNone/>
            </a:pPr>
            <a:r>
              <a:rPr lang="en" sz="1100" b="0" i="0" u="none" strike="noStrike" cap="none">
                <a:solidFill>
                  <a:srgbClr val="272525"/>
                </a:solidFill>
                <a:latin typeface="Arial"/>
                <a:ea typeface="Arial"/>
                <a:cs typeface="Arial"/>
                <a:sym typeface="Arial"/>
              </a:rPr>
              <a:t>Looker Studio provides advanced filtering and calculation capabilities to help you refine and manipulate your data. We'll explore how to use these tools to create custom metrics, segment your data, and uncover deeper insights.</a:t>
            </a:r>
            <a:endParaRPr sz="1100" b="0" i="0" u="none" strike="noStrike" cap="none">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pic>
        <p:nvPicPr>
          <p:cNvPr id="475" name="Google Shape;475;p33" descr="preencoded.pn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476" name="Google Shape;476;p33"/>
          <p:cNvSpPr/>
          <p:nvPr/>
        </p:nvSpPr>
        <p:spPr>
          <a:xfrm>
            <a:off x="0" y="0"/>
            <a:ext cx="9144000" cy="5143500"/>
          </a:xfrm>
          <a:prstGeom prst="rect">
            <a:avLst/>
          </a:prstGeom>
          <a:solidFill>
            <a:srgbClr val="FFFFFF">
              <a:alpha val="74901"/>
            </a:srgbClr>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477" name="Google Shape;477;p33"/>
          <p:cNvSpPr/>
          <p:nvPr/>
        </p:nvSpPr>
        <p:spPr>
          <a:xfrm>
            <a:off x="1966168" y="302121"/>
            <a:ext cx="5507076" cy="685651"/>
          </a:xfrm>
          <a:prstGeom prst="rect">
            <a:avLst/>
          </a:prstGeom>
          <a:noFill/>
          <a:ln>
            <a:noFill/>
          </a:ln>
        </p:spPr>
        <p:txBody>
          <a:bodyPr spcFirstLastPara="1" wrap="square" lIns="57150" tIns="28575" rIns="57150" bIns="28575" anchor="t" anchorCtr="0">
            <a:noAutofit/>
          </a:bodyPr>
          <a:lstStyle/>
          <a:p>
            <a:pPr marL="0" marR="0" lvl="0" indent="0" algn="l" rtl="0">
              <a:lnSpc>
                <a:spcPct val="125000"/>
              </a:lnSpc>
              <a:spcBef>
                <a:spcPts val="0"/>
              </a:spcBef>
              <a:spcAft>
                <a:spcPts val="0"/>
              </a:spcAft>
              <a:buClr>
                <a:srgbClr val="000000"/>
              </a:buClr>
              <a:buSzPts val="2200"/>
              <a:buFont typeface="Arial"/>
              <a:buNone/>
            </a:pPr>
            <a:r>
              <a:rPr lang="en" sz="2200" b="1" i="0" u="none" strike="noStrike" cap="none" dirty="0">
                <a:solidFill>
                  <a:srgbClr val="000000"/>
                </a:solidFill>
                <a:latin typeface="Arial"/>
                <a:ea typeface="Arial"/>
                <a:cs typeface="Arial"/>
                <a:sym typeface="Arial"/>
              </a:rPr>
              <a:t>Building dashboards and visualizations</a:t>
            </a:r>
            <a:endParaRPr sz="2200" b="0" i="0" u="none" strike="noStrike" cap="none" dirty="0">
              <a:solidFill>
                <a:schemeClr val="dk1"/>
              </a:solidFill>
              <a:latin typeface="Calibri"/>
              <a:ea typeface="Calibri"/>
              <a:cs typeface="Calibri"/>
              <a:sym typeface="Calibri"/>
            </a:endParaRPr>
          </a:p>
        </p:txBody>
      </p:sp>
      <p:sp>
        <p:nvSpPr>
          <p:cNvPr id="478" name="Google Shape;478;p33"/>
          <p:cNvSpPr/>
          <p:nvPr/>
        </p:nvSpPr>
        <p:spPr>
          <a:xfrm>
            <a:off x="1469454" y="1089594"/>
            <a:ext cx="246831" cy="246831"/>
          </a:xfrm>
          <a:prstGeom prst="roundRect">
            <a:avLst>
              <a:gd name="adj" fmla="val 20003"/>
            </a:avLst>
          </a:prstGeom>
          <a:solidFill>
            <a:srgbClr val="CCEEFF"/>
          </a:solidFill>
          <a:ln w="9525" cap="flat" cmpd="sng">
            <a:solidFill>
              <a:srgbClr val="B2D4E5"/>
            </a:solidFill>
            <a:prstDash val="solid"/>
            <a:round/>
            <a:headEnd type="none" w="sm" len="sm"/>
            <a:tailEnd type="none" w="sm" len="sm"/>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479" name="Google Shape;479;p33"/>
          <p:cNvSpPr/>
          <p:nvPr/>
        </p:nvSpPr>
        <p:spPr>
          <a:xfrm>
            <a:off x="1559421" y="1110132"/>
            <a:ext cx="66824" cy="205755"/>
          </a:xfrm>
          <a:prstGeom prst="rect">
            <a:avLst/>
          </a:prstGeom>
          <a:noFill/>
          <a:ln>
            <a:noFill/>
          </a:ln>
        </p:spPr>
        <p:txBody>
          <a:bodyPr spcFirstLastPara="1" wrap="square" lIns="57150" tIns="28575" rIns="57150" bIns="28575" anchor="t" anchorCtr="0">
            <a:noAutofit/>
          </a:bodyPr>
          <a:lstStyle/>
          <a:p>
            <a:pPr marL="0" marR="0" lvl="0" indent="0" algn="ctr" rtl="0">
              <a:lnSpc>
                <a:spcPct val="125036"/>
              </a:lnSpc>
              <a:spcBef>
                <a:spcPts val="0"/>
              </a:spcBef>
              <a:spcAft>
                <a:spcPts val="0"/>
              </a:spcAft>
              <a:buClr>
                <a:srgbClr val="272525"/>
              </a:buClr>
              <a:buSzPts val="1300"/>
              <a:buFont typeface="Arial"/>
              <a:buNone/>
            </a:pPr>
            <a:r>
              <a:rPr lang="en" sz="1300" b="1" i="0" u="none" strike="noStrike" cap="none">
                <a:solidFill>
                  <a:srgbClr val="272525"/>
                </a:solidFill>
                <a:latin typeface="Arial"/>
                <a:ea typeface="Arial"/>
                <a:cs typeface="Arial"/>
                <a:sym typeface="Arial"/>
              </a:rPr>
              <a:t>1</a:t>
            </a:r>
            <a:endParaRPr sz="1300" b="0" i="0" u="none" strike="noStrike" cap="none">
              <a:solidFill>
                <a:schemeClr val="dk1"/>
              </a:solidFill>
              <a:latin typeface="Calibri"/>
              <a:ea typeface="Calibri"/>
              <a:cs typeface="Calibri"/>
              <a:sym typeface="Calibri"/>
            </a:endParaRPr>
          </a:p>
        </p:txBody>
      </p:sp>
      <p:sp>
        <p:nvSpPr>
          <p:cNvPr id="480" name="Google Shape;480;p33"/>
          <p:cNvSpPr/>
          <p:nvPr/>
        </p:nvSpPr>
        <p:spPr>
          <a:xfrm>
            <a:off x="1825971" y="1127321"/>
            <a:ext cx="2304157" cy="209103"/>
          </a:xfrm>
          <a:prstGeom prst="rect">
            <a:avLst/>
          </a:prstGeom>
          <a:noFill/>
          <a:ln>
            <a:noFill/>
          </a:ln>
        </p:spPr>
        <p:txBody>
          <a:bodyPr spcFirstLastPara="1" wrap="square" lIns="57150" tIns="28575" rIns="57150" bIns="28575" anchor="t" anchorCtr="0">
            <a:noAutofit/>
          </a:bodyPr>
          <a:lstStyle/>
          <a:p>
            <a:pPr marL="0" marR="0" lvl="0" indent="0" algn="l" rtl="0">
              <a:lnSpc>
                <a:spcPct val="125000"/>
              </a:lnSpc>
              <a:spcBef>
                <a:spcPts val="0"/>
              </a:spcBef>
              <a:spcAft>
                <a:spcPts val="0"/>
              </a:spcAft>
              <a:buClr>
                <a:srgbClr val="272525"/>
              </a:buClr>
              <a:buSzPts val="1100"/>
              <a:buFont typeface="Arial"/>
              <a:buNone/>
            </a:pPr>
            <a:r>
              <a:rPr lang="en" sz="1100" b="1" i="0" u="none" strike="noStrike" cap="none" dirty="0">
                <a:solidFill>
                  <a:srgbClr val="272525"/>
                </a:solidFill>
                <a:latin typeface="Arial"/>
                <a:ea typeface="Arial"/>
                <a:cs typeface="Arial"/>
                <a:sym typeface="Arial"/>
              </a:rPr>
              <a:t>Designing Intuitive Dashboards</a:t>
            </a:r>
            <a:endParaRPr sz="1100" b="0" i="0" u="none" strike="noStrike" cap="none" dirty="0">
              <a:solidFill>
                <a:schemeClr val="dk1"/>
              </a:solidFill>
              <a:latin typeface="Calibri"/>
              <a:ea typeface="Calibri"/>
              <a:cs typeface="Calibri"/>
              <a:sym typeface="Calibri"/>
            </a:endParaRPr>
          </a:p>
        </p:txBody>
      </p:sp>
      <p:sp>
        <p:nvSpPr>
          <p:cNvPr id="481" name="Google Shape;481;p33"/>
          <p:cNvSpPr/>
          <p:nvPr/>
        </p:nvSpPr>
        <p:spPr>
          <a:xfrm>
            <a:off x="1825972" y="1443502"/>
            <a:ext cx="2610561" cy="1228279"/>
          </a:xfrm>
          <a:prstGeom prst="rect">
            <a:avLst/>
          </a:prstGeom>
          <a:noFill/>
          <a:ln>
            <a:noFill/>
          </a:ln>
        </p:spPr>
        <p:txBody>
          <a:bodyPr spcFirstLastPara="1" wrap="square" lIns="57150" tIns="28575" rIns="57150" bIns="28575" anchor="t" anchorCtr="0">
            <a:noAutofit/>
          </a:bodyPr>
          <a:lstStyle/>
          <a:p>
            <a:pPr marL="0" marR="0" lvl="0" indent="0" algn="l" rtl="0">
              <a:lnSpc>
                <a:spcPct val="160057"/>
              </a:lnSpc>
              <a:spcBef>
                <a:spcPts val="0"/>
              </a:spcBef>
              <a:spcAft>
                <a:spcPts val="0"/>
              </a:spcAft>
              <a:buClr>
                <a:srgbClr val="272525"/>
              </a:buClr>
              <a:buSzPts val="900"/>
              <a:buFont typeface="Arial"/>
              <a:buNone/>
            </a:pPr>
            <a:r>
              <a:rPr lang="en" sz="900" b="0" i="0" u="none" strike="noStrike" cap="none" dirty="0">
                <a:solidFill>
                  <a:srgbClr val="272525"/>
                </a:solidFill>
                <a:latin typeface="Arial"/>
                <a:ea typeface="Arial"/>
                <a:cs typeface="Arial"/>
                <a:sym typeface="Arial"/>
              </a:rPr>
              <a:t>Looker Studio's dashboard builder allows you to create visually appealing and user-friendly dashboards that display your data in a clear and organized manner. We'll cover best practices for dashboard design, including layout, color schemes, and information hierarchy.</a:t>
            </a:r>
            <a:endParaRPr sz="900" b="0" i="0" u="none" strike="noStrike" cap="none" dirty="0">
              <a:solidFill>
                <a:schemeClr val="dk1"/>
              </a:solidFill>
              <a:latin typeface="Calibri"/>
              <a:ea typeface="Calibri"/>
              <a:cs typeface="Calibri"/>
              <a:sym typeface="Calibri"/>
            </a:endParaRPr>
          </a:p>
        </p:txBody>
      </p:sp>
      <p:sp>
        <p:nvSpPr>
          <p:cNvPr id="482" name="Google Shape;482;p33"/>
          <p:cNvSpPr/>
          <p:nvPr/>
        </p:nvSpPr>
        <p:spPr>
          <a:xfrm>
            <a:off x="4626843" y="1089594"/>
            <a:ext cx="246831" cy="246831"/>
          </a:xfrm>
          <a:prstGeom prst="roundRect">
            <a:avLst>
              <a:gd name="adj" fmla="val 20003"/>
            </a:avLst>
          </a:prstGeom>
          <a:solidFill>
            <a:srgbClr val="CCEEFF"/>
          </a:solidFill>
          <a:ln w="9525" cap="flat" cmpd="sng">
            <a:solidFill>
              <a:srgbClr val="B2D4E5"/>
            </a:solidFill>
            <a:prstDash val="solid"/>
            <a:round/>
            <a:headEnd type="none" w="sm" len="sm"/>
            <a:tailEnd type="none" w="sm" len="sm"/>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483" name="Google Shape;483;p33"/>
          <p:cNvSpPr/>
          <p:nvPr/>
        </p:nvSpPr>
        <p:spPr>
          <a:xfrm>
            <a:off x="4702374" y="1110132"/>
            <a:ext cx="95771" cy="205755"/>
          </a:xfrm>
          <a:prstGeom prst="rect">
            <a:avLst/>
          </a:prstGeom>
          <a:noFill/>
          <a:ln>
            <a:noFill/>
          </a:ln>
        </p:spPr>
        <p:txBody>
          <a:bodyPr spcFirstLastPara="1" wrap="square" lIns="57150" tIns="28575" rIns="57150" bIns="28575" anchor="t" anchorCtr="0">
            <a:noAutofit/>
          </a:bodyPr>
          <a:lstStyle/>
          <a:p>
            <a:pPr marL="0" marR="0" lvl="0" indent="0" algn="ctr" rtl="0">
              <a:lnSpc>
                <a:spcPct val="125036"/>
              </a:lnSpc>
              <a:spcBef>
                <a:spcPts val="0"/>
              </a:spcBef>
              <a:spcAft>
                <a:spcPts val="0"/>
              </a:spcAft>
              <a:buClr>
                <a:srgbClr val="272525"/>
              </a:buClr>
              <a:buSzPts val="1300"/>
              <a:buFont typeface="Arial"/>
              <a:buNone/>
            </a:pPr>
            <a:r>
              <a:rPr lang="en" sz="1300" b="1" i="0" u="none" strike="noStrike" cap="none">
                <a:solidFill>
                  <a:srgbClr val="272525"/>
                </a:solidFill>
                <a:latin typeface="Arial"/>
                <a:ea typeface="Arial"/>
                <a:cs typeface="Arial"/>
                <a:sym typeface="Arial"/>
              </a:rPr>
              <a:t>2</a:t>
            </a:r>
            <a:endParaRPr sz="1300" b="0" i="0" u="none" strike="noStrike" cap="none">
              <a:solidFill>
                <a:schemeClr val="dk1"/>
              </a:solidFill>
              <a:latin typeface="Calibri"/>
              <a:ea typeface="Calibri"/>
              <a:cs typeface="Calibri"/>
              <a:sym typeface="Calibri"/>
            </a:endParaRPr>
          </a:p>
        </p:txBody>
      </p:sp>
      <p:sp>
        <p:nvSpPr>
          <p:cNvPr id="484" name="Google Shape;484;p33"/>
          <p:cNvSpPr/>
          <p:nvPr/>
        </p:nvSpPr>
        <p:spPr>
          <a:xfrm>
            <a:off x="4983361" y="1127322"/>
            <a:ext cx="2489883" cy="342751"/>
          </a:xfrm>
          <a:prstGeom prst="rect">
            <a:avLst/>
          </a:prstGeom>
          <a:noFill/>
          <a:ln>
            <a:noFill/>
          </a:ln>
        </p:spPr>
        <p:txBody>
          <a:bodyPr spcFirstLastPara="1" wrap="square" lIns="57150" tIns="28575" rIns="57150" bIns="28575" anchor="t" anchorCtr="0">
            <a:noAutofit/>
          </a:bodyPr>
          <a:lstStyle/>
          <a:p>
            <a:pPr marL="0" marR="0" lvl="0" indent="0" algn="l" rtl="0">
              <a:lnSpc>
                <a:spcPct val="125000"/>
              </a:lnSpc>
              <a:spcBef>
                <a:spcPts val="0"/>
              </a:spcBef>
              <a:spcAft>
                <a:spcPts val="0"/>
              </a:spcAft>
              <a:buClr>
                <a:srgbClr val="272525"/>
              </a:buClr>
              <a:buSzPts val="1100"/>
              <a:buFont typeface="Arial"/>
              <a:buNone/>
            </a:pPr>
            <a:r>
              <a:rPr lang="en" sz="1100" b="1" i="0" u="none" strike="noStrike" cap="none" dirty="0">
                <a:solidFill>
                  <a:srgbClr val="272525"/>
                </a:solidFill>
                <a:latin typeface="Arial"/>
                <a:ea typeface="Arial"/>
                <a:cs typeface="Arial"/>
                <a:sym typeface="Arial"/>
              </a:rPr>
              <a:t>Choosing the Right Visualizations</a:t>
            </a:r>
            <a:endParaRPr sz="1100" b="0" i="0" u="none" strike="noStrike" cap="none" dirty="0">
              <a:solidFill>
                <a:schemeClr val="dk1"/>
              </a:solidFill>
              <a:latin typeface="Calibri"/>
              <a:ea typeface="Calibri"/>
              <a:cs typeface="Calibri"/>
              <a:sym typeface="Calibri"/>
            </a:endParaRPr>
          </a:p>
        </p:txBody>
      </p:sp>
      <p:sp>
        <p:nvSpPr>
          <p:cNvPr id="485" name="Google Shape;485;p33"/>
          <p:cNvSpPr/>
          <p:nvPr/>
        </p:nvSpPr>
        <p:spPr>
          <a:xfrm>
            <a:off x="4983361" y="1415448"/>
            <a:ext cx="2800871" cy="1427710"/>
          </a:xfrm>
          <a:prstGeom prst="rect">
            <a:avLst/>
          </a:prstGeom>
          <a:noFill/>
          <a:ln>
            <a:noFill/>
          </a:ln>
        </p:spPr>
        <p:txBody>
          <a:bodyPr spcFirstLastPara="1" wrap="square" lIns="57150" tIns="28575" rIns="57150" bIns="28575" anchor="t" anchorCtr="0">
            <a:noAutofit/>
          </a:bodyPr>
          <a:lstStyle/>
          <a:p>
            <a:pPr marL="0" marR="0" lvl="0" indent="0" algn="l" rtl="0">
              <a:lnSpc>
                <a:spcPct val="160057"/>
              </a:lnSpc>
              <a:spcBef>
                <a:spcPts val="0"/>
              </a:spcBef>
              <a:spcAft>
                <a:spcPts val="0"/>
              </a:spcAft>
              <a:buClr>
                <a:srgbClr val="272525"/>
              </a:buClr>
              <a:buSzPts val="900"/>
              <a:buFont typeface="Arial"/>
              <a:buNone/>
            </a:pPr>
            <a:r>
              <a:rPr lang="en" sz="900" b="0" i="0" u="none" strike="noStrike" cap="none" dirty="0">
                <a:solidFill>
                  <a:srgbClr val="272525"/>
                </a:solidFill>
                <a:latin typeface="Arial"/>
                <a:ea typeface="Arial"/>
                <a:cs typeface="Arial"/>
                <a:sym typeface="Arial"/>
              </a:rPr>
              <a:t>Looker Studio offers a wide range of data visualization options, from bar charts and line graphs to scatter plots and heatmaps. We'll explore the strengths and use cases of each visualization type, helping you select the most appropriate visualizations for your data and storytelling needs.</a:t>
            </a:r>
            <a:endParaRPr sz="900" b="0" i="0" u="none" strike="noStrike" cap="none" dirty="0">
              <a:solidFill>
                <a:schemeClr val="dk1"/>
              </a:solidFill>
              <a:latin typeface="Calibri"/>
              <a:ea typeface="Calibri"/>
              <a:cs typeface="Calibri"/>
              <a:sym typeface="Calibri"/>
            </a:endParaRPr>
          </a:p>
        </p:txBody>
      </p:sp>
      <p:sp>
        <p:nvSpPr>
          <p:cNvPr id="486" name="Google Shape;486;p33"/>
          <p:cNvSpPr/>
          <p:nvPr/>
        </p:nvSpPr>
        <p:spPr>
          <a:xfrm>
            <a:off x="1480741" y="2982048"/>
            <a:ext cx="246831" cy="246831"/>
          </a:xfrm>
          <a:prstGeom prst="roundRect">
            <a:avLst>
              <a:gd name="adj" fmla="val 20003"/>
            </a:avLst>
          </a:prstGeom>
          <a:solidFill>
            <a:srgbClr val="CCEEFF"/>
          </a:solidFill>
          <a:ln w="9525" cap="flat" cmpd="sng">
            <a:solidFill>
              <a:srgbClr val="B2D4E5"/>
            </a:solidFill>
            <a:prstDash val="solid"/>
            <a:round/>
            <a:headEnd type="none" w="sm" len="sm"/>
            <a:tailEnd type="none" w="sm" len="sm"/>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487" name="Google Shape;487;p33"/>
          <p:cNvSpPr/>
          <p:nvPr/>
        </p:nvSpPr>
        <p:spPr>
          <a:xfrm>
            <a:off x="1554858" y="3002587"/>
            <a:ext cx="98599" cy="205755"/>
          </a:xfrm>
          <a:prstGeom prst="rect">
            <a:avLst/>
          </a:prstGeom>
          <a:noFill/>
          <a:ln>
            <a:noFill/>
          </a:ln>
        </p:spPr>
        <p:txBody>
          <a:bodyPr spcFirstLastPara="1" wrap="square" lIns="57150" tIns="28575" rIns="57150" bIns="28575" anchor="t" anchorCtr="0">
            <a:noAutofit/>
          </a:bodyPr>
          <a:lstStyle/>
          <a:p>
            <a:pPr marL="0" marR="0" lvl="0" indent="0" algn="ctr" rtl="0">
              <a:lnSpc>
                <a:spcPct val="125036"/>
              </a:lnSpc>
              <a:spcBef>
                <a:spcPts val="0"/>
              </a:spcBef>
              <a:spcAft>
                <a:spcPts val="0"/>
              </a:spcAft>
              <a:buClr>
                <a:srgbClr val="272525"/>
              </a:buClr>
              <a:buSzPts val="1300"/>
              <a:buFont typeface="Arial"/>
              <a:buNone/>
            </a:pPr>
            <a:r>
              <a:rPr lang="en" sz="1300" b="1" i="0" u="none" strike="noStrike" cap="none">
                <a:solidFill>
                  <a:srgbClr val="272525"/>
                </a:solidFill>
                <a:latin typeface="Arial"/>
                <a:ea typeface="Arial"/>
                <a:cs typeface="Arial"/>
                <a:sym typeface="Arial"/>
              </a:rPr>
              <a:t>3</a:t>
            </a:r>
            <a:endParaRPr sz="1300" b="0" i="0" u="none" strike="noStrike" cap="none">
              <a:solidFill>
                <a:schemeClr val="dk1"/>
              </a:solidFill>
              <a:latin typeface="Calibri"/>
              <a:ea typeface="Calibri"/>
              <a:cs typeface="Calibri"/>
              <a:sym typeface="Calibri"/>
            </a:endParaRPr>
          </a:p>
        </p:txBody>
      </p:sp>
      <p:sp>
        <p:nvSpPr>
          <p:cNvPr id="488" name="Google Shape;488;p33"/>
          <p:cNvSpPr/>
          <p:nvPr/>
        </p:nvSpPr>
        <p:spPr>
          <a:xfrm>
            <a:off x="1837259" y="3019776"/>
            <a:ext cx="2194470" cy="188566"/>
          </a:xfrm>
          <a:prstGeom prst="rect">
            <a:avLst/>
          </a:prstGeom>
          <a:noFill/>
          <a:ln>
            <a:noFill/>
          </a:ln>
        </p:spPr>
        <p:txBody>
          <a:bodyPr spcFirstLastPara="1" wrap="square" lIns="57150" tIns="28575" rIns="57150" bIns="28575" anchor="t" anchorCtr="0">
            <a:noAutofit/>
          </a:bodyPr>
          <a:lstStyle/>
          <a:p>
            <a:pPr marL="0" marR="0" lvl="0" indent="0" algn="l" rtl="0">
              <a:lnSpc>
                <a:spcPct val="125000"/>
              </a:lnSpc>
              <a:spcBef>
                <a:spcPts val="0"/>
              </a:spcBef>
              <a:spcAft>
                <a:spcPts val="0"/>
              </a:spcAft>
              <a:buClr>
                <a:srgbClr val="272525"/>
              </a:buClr>
              <a:buSzPts val="1100"/>
              <a:buFont typeface="Arial"/>
              <a:buNone/>
            </a:pPr>
            <a:r>
              <a:rPr lang="en" sz="1100" b="1" i="0" u="none" strike="noStrike" cap="none" dirty="0">
                <a:solidFill>
                  <a:srgbClr val="272525"/>
                </a:solidFill>
                <a:latin typeface="Arial"/>
                <a:ea typeface="Arial"/>
                <a:cs typeface="Arial"/>
                <a:sym typeface="Arial"/>
              </a:rPr>
              <a:t>Customizing Visualizations</a:t>
            </a:r>
            <a:endParaRPr sz="1100" b="0" i="0" u="none" strike="noStrike" cap="none" dirty="0">
              <a:solidFill>
                <a:schemeClr val="dk1"/>
              </a:solidFill>
              <a:latin typeface="Calibri"/>
              <a:ea typeface="Calibri"/>
              <a:cs typeface="Calibri"/>
              <a:sym typeface="Calibri"/>
            </a:endParaRPr>
          </a:p>
        </p:txBody>
      </p:sp>
      <p:sp>
        <p:nvSpPr>
          <p:cNvPr id="489" name="Google Shape;489;p33"/>
          <p:cNvSpPr/>
          <p:nvPr/>
        </p:nvSpPr>
        <p:spPr>
          <a:xfrm>
            <a:off x="1825972" y="3437557"/>
            <a:ext cx="2610561" cy="1403747"/>
          </a:xfrm>
          <a:prstGeom prst="rect">
            <a:avLst/>
          </a:prstGeom>
          <a:noFill/>
          <a:ln>
            <a:noFill/>
          </a:ln>
        </p:spPr>
        <p:txBody>
          <a:bodyPr spcFirstLastPara="1" wrap="square" lIns="57150" tIns="28575" rIns="57150" bIns="28575" anchor="t" anchorCtr="0">
            <a:noAutofit/>
          </a:bodyPr>
          <a:lstStyle/>
          <a:p>
            <a:pPr marL="0" marR="0" lvl="0" indent="0" algn="l" rtl="0">
              <a:lnSpc>
                <a:spcPct val="160057"/>
              </a:lnSpc>
              <a:spcBef>
                <a:spcPts val="0"/>
              </a:spcBef>
              <a:spcAft>
                <a:spcPts val="0"/>
              </a:spcAft>
              <a:buClr>
                <a:srgbClr val="272525"/>
              </a:buClr>
              <a:buSzPts val="900"/>
              <a:buFont typeface="Arial"/>
              <a:buNone/>
            </a:pPr>
            <a:r>
              <a:rPr lang="en" sz="900" b="0" i="0" u="none" strike="noStrike" cap="none" dirty="0">
                <a:solidFill>
                  <a:srgbClr val="272525"/>
                </a:solidFill>
                <a:latin typeface="Arial"/>
                <a:ea typeface="Arial"/>
                <a:cs typeface="Arial"/>
                <a:sym typeface="Arial"/>
              </a:rPr>
              <a:t>Beyond the standard visualization options, Looker Studio allows you to customize and fine-tune your visualizations to suit your specific requirements. We'll cover advanced techniques for adjusting colors, labels, axes, and other visual elements to create truly unique and impactful data displays.</a:t>
            </a:r>
            <a:endParaRPr sz="900" b="0" i="0" u="none" strike="noStrike" cap="none" dirty="0">
              <a:solidFill>
                <a:schemeClr val="dk1"/>
              </a:solidFill>
              <a:latin typeface="Calibri"/>
              <a:ea typeface="Calibri"/>
              <a:cs typeface="Calibri"/>
              <a:sym typeface="Calibri"/>
            </a:endParaRPr>
          </a:p>
        </p:txBody>
      </p:sp>
      <p:sp>
        <p:nvSpPr>
          <p:cNvPr id="490" name="Google Shape;490;p33"/>
          <p:cNvSpPr/>
          <p:nvPr/>
        </p:nvSpPr>
        <p:spPr>
          <a:xfrm>
            <a:off x="4626843" y="2982048"/>
            <a:ext cx="246831" cy="246831"/>
          </a:xfrm>
          <a:prstGeom prst="roundRect">
            <a:avLst>
              <a:gd name="adj" fmla="val 20003"/>
            </a:avLst>
          </a:prstGeom>
          <a:solidFill>
            <a:srgbClr val="CCEEFF"/>
          </a:solidFill>
          <a:ln w="9525" cap="flat" cmpd="sng">
            <a:solidFill>
              <a:srgbClr val="B2D4E5"/>
            </a:solidFill>
            <a:prstDash val="solid"/>
            <a:round/>
            <a:headEnd type="none" w="sm" len="sm"/>
            <a:tailEnd type="none" w="sm" len="sm"/>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491" name="Google Shape;491;p33"/>
          <p:cNvSpPr/>
          <p:nvPr/>
        </p:nvSpPr>
        <p:spPr>
          <a:xfrm>
            <a:off x="4698429" y="3002587"/>
            <a:ext cx="103659" cy="205755"/>
          </a:xfrm>
          <a:prstGeom prst="rect">
            <a:avLst/>
          </a:prstGeom>
          <a:noFill/>
          <a:ln>
            <a:noFill/>
          </a:ln>
        </p:spPr>
        <p:txBody>
          <a:bodyPr spcFirstLastPara="1" wrap="square" lIns="57150" tIns="28575" rIns="57150" bIns="28575" anchor="t" anchorCtr="0">
            <a:noAutofit/>
          </a:bodyPr>
          <a:lstStyle/>
          <a:p>
            <a:pPr marL="0" marR="0" lvl="0" indent="0" algn="ctr" rtl="0">
              <a:lnSpc>
                <a:spcPct val="125036"/>
              </a:lnSpc>
              <a:spcBef>
                <a:spcPts val="0"/>
              </a:spcBef>
              <a:spcAft>
                <a:spcPts val="0"/>
              </a:spcAft>
              <a:buClr>
                <a:srgbClr val="272525"/>
              </a:buClr>
              <a:buSzPts val="1300"/>
              <a:buFont typeface="Arial"/>
              <a:buNone/>
            </a:pPr>
            <a:r>
              <a:rPr lang="en" sz="1300" b="1" i="0" u="none" strike="noStrike" cap="none">
                <a:solidFill>
                  <a:srgbClr val="272525"/>
                </a:solidFill>
                <a:latin typeface="Arial"/>
                <a:ea typeface="Arial"/>
                <a:cs typeface="Arial"/>
                <a:sym typeface="Arial"/>
              </a:rPr>
              <a:t>4</a:t>
            </a:r>
            <a:endParaRPr sz="1300" b="0" i="0" u="none" strike="noStrike" cap="none">
              <a:solidFill>
                <a:schemeClr val="dk1"/>
              </a:solidFill>
              <a:latin typeface="Calibri"/>
              <a:ea typeface="Calibri"/>
              <a:cs typeface="Calibri"/>
              <a:sym typeface="Calibri"/>
            </a:endParaRPr>
          </a:p>
        </p:txBody>
      </p:sp>
      <p:sp>
        <p:nvSpPr>
          <p:cNvPr id="492" name="Google Shape;492;p33"/>
          <p:cNvSpPr/>
          <p:nvPr/>
        </p:nvSpPr>
        <p:spPr>
          <a:xfrm>
            <a:off x="4983361" y="3019776"/>
            <a:ext cx="2489883" cy="342751"/>
          </a:xfrm>
          <a:prstGeom prst="rect">
            <a:avLst/>
          </a:prstGeom>
          <a:noFill/>
          <a:ln>
            <a:noFill/>
          </a:ln>
        </p:spPr>
        <p:txBody>
          <a:bodyPr spcFirstLastPara="1" wrap="square" lIns="57150" tIns="28575" rIns="57150" bIns="28575" anchor="t" anchorCtr="0">
            <a:noAutofit/>
          </a:bodyPr>
          <a:lstStyle/>
          <a:p>
            <a:pPr marL="0" marR="0" lvl="0" indent="0" algn="l" rtl="0">
              <a:lnSpc>
                <a:spcPct val="125000"/>
              </a:lnSpc>
              <a:spcBef>
                <a:spcPts val="0"/>
              </a:spcBef>
              <a:spcAft>
                <a:spcPts val="0"/>
              </a:spcAft>
              <a:buClr>
                <a:srgbClr val="272525"/>
              </a:buClr>
              <a:buSzPts val="1100"/>
              <a:buFont typeface="Arial"/>
              <a:buNone/>
            </a:pPr>
            <a:r>
              <a:rPr lang="en" sz="1100" b="1" i="0" u="none" strike="noStrike" cap="none" dirty="0">
                <a:solidFill>
                  <a:srgbClr val="272525"/>
                </a:solidFill>
                <a:latin typeface="Arial"/>
                <a:ea typeface="Arial"/>
                <a:cs typeface="Arial"/>
                <a:sym typeface="Arial"/>
              </a:rPr>
              <a:t>Drilling Down and Exploring Data</a:t>
            </a:r>
            <a:endParaRPr sz="1100" b="0" i="0" u="none" strike="noStrike" cap="none" dirty="0">
              <a:solidFill>
                <a:schemeClr val="dk1"/>
              </a:solidFill>
              <a:latin typeface="Calibri"/>
              <a:ea typeface="Calibri"/>
              <a:cs typeface="Calibri"/>
              <a:sym typeface="Calibri"/>
            </a:endParaRPr>
          </a:p>
        </p:txBody>
      </p:sp>
      <p:sp>
        <p:nvSpPr>
          <p:cNvPr id="493" name="Google Shape;493;p33"/>
          <p:cNvSpPr/>
          <p:nvPr/>
        </p:nvSpPr>
        <p:spPr>
          <a:xfrm>
            <a:off x="4983361" y="3543151"/>
            <a:ext cx="2800871" cy="1294061"/>
          </a:xfrm>
          <a:prstGeom prst="rect">
            <a:avLst/>
          </a:prstGeom>
          <a:noFill/>
          <a:ln>
            <a:noFill/>
          </a:ln>
        </p:spPr>
        <p:txBody>
          <a:bodyPr spcFirstLastPara="1" wrap="square" lIns="57150" tIns="28575" rIns="57150" bIns="28575" anchor="t" anchorCtr="0">
            <a:noAutofit/>
          </a:bodyPr>
          <a:lstStyle/>
          <a:p>
            <a:pPr marL="0" marR="0" lvl="0" indent="0" algn="l" rtl="0">
              <a:lnSpc>
                <a:spcPct val="160057"/>
              </a:lnSpc>
              <a:spcBef>
                <a:spcPts val="0"/>
              </a:spcBef>
              <a:spcAft>
                <a:spcPts val="0"/>
              </a:spcAft>
              <a:buClr>
                <a:srgbClr val="272525"/>
              </a:buClr>
              <a:buSzPts val="900"/>
              <a:buFont typeface="Arial"/>
              <a:buNone/>
            </a:pPr>
            <a:r>
              <a:rPr lang="en" sz="900" b="0" i="0" u="none" strike="noStrike" cap="none" dirty="0">
                <a:solidFill>
                  <a:srgbClr val="272525"/>
                </a:solidFill>
                <a:latin typeface="Arial"/>
                <a:ea typeface="Arial"/>
                <a:cs typeface="Arial"/>
                <a:sym typeface="Arial"/>
              </a:rPr>
              <a:t>Looker Studio's interactive features enable users to dive deeper into the data, exploring underlying details and trends. We'll demonstrate how to implement drill-down functionality, allowing your audience to uncover insights at different levels of granularity.</a:t>
            </a:r>
            <a:endParaRPr sz="9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pic>
        <p:nvPicPr>
          <p:cNvPr id="499" name="Google Shape;499;p34" descr="preencoded.pn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500" name="Google Shape;500;p34"/>
          <p:cNvSpPr/>
          <p:nvPr/>
        </p:nvSpPr>
        <p:spPr>
          <a:xfrm>
            <a:off x="0" y="0"/>
            <a:ext cx="9144000" cy="5149899"/>
          </a:xfrm>
          <a:prstGeom prst="rect">
            <a:avLst/>
          </a:prstGeom>
          <a:solidFill>
            <a:srgbClr val="FFFFFF">
              <a:alpha val="74901"/>
            </a:srgbClr>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501" name="Google Shape;501;p34"/>
          <p:cNvSpPr/>
          <p:nvPr/>
        </p:nvSpPr>
        <p:spPr>
          <a:xfrm>
            <a:off x="1983209" y="299740"/>
            <a:ext cx="3951089" cy="340593"/>
          </a:xfrm>
          <a:prstGeom prst="rect">
            <a:avLst/>
          </a:prstGeom>
          <a:noFill/>
          <a:ln>
            <a:noFill/>
          </a:ln>
        </p:spPr>
        <p:txBody>
          <a:bodyPr spcFirstLastPara="1" wrap="square" lIns="57150" tIns="28575" rIns="57150" bIns="28575" anchor="t" anchorCtr="0">
            <a:noAutofit/>
          </a:bodyPr>
          <a:lstStyle/>
          <a:p>
            <a:pPr marL="0" marR="0" lvl="0" indent="0" algn="l" rtl="0">
              <a:lnSpc>
                <a:spcPct val="124992"/>
              </a:lnSpc>
              <a:spcBef>
                <a:spcPts val="0"/>
              </a:spcBef>
              <a:spcAft>
                <a:spcPts val="0"/>
              </a:spcAft>
              <a:buClr>
                <a:srgbClr val="000000"/>
              </a:buClr>
              <a:buSzPts val="2100"/>
              <a:buFont typeface="Arial"/>
              <a:buNone/>
            </a:pPr>
            <a:r>
              <a:rPr lang="en" sz="2100" b="1" i="0" u="none" strike="noStrike" cap="none">
                <a:solidFill>
                  <a:srgbClr val="000000"/>
                </a:solidFill>
                <a:latin typeface="Arial"/>
                <a:ea typeface="Arial"/>
                <a:cs typeface="Arial"/>
                <a:sym typeface="Arial"/>
              </a:rPr>
              <a:t>Advanced dashboard features</a:t>
            </a:r>
            <a:endParaRPr sz="2100" b="0" i="0" u="none" strike="noStrike" cap="none">
              <a:solidFill>
                <a:schemeClr val="dk1"/>
              </a:solidFill>
              <a:latin typeface="Calibri"/>
              <a:ea typeface="Calibri"/>
              <a:cs typeface="Calibri"/>
              <a:sym typeface="Calibri"/>
            </a:endParaRPr>
          </a:p>
        </p:txBody>
      </p:sp>
      <p:sp>
        <p:nvSpPr>
          <p:cNvPr id="502" name="Google Shape;502;p34"/>
          <p:cNvSpPr/>
          <p:nvPr/>
        </p:nvSpPr>
        <p:spPr>
          <a:xfrm>
            <a:off x="1983209" y="858292"/>
            <a:ext cx="2534320" cy="2028676"/>
          </a:xfrm>
          <a:prstGeom prst="roundRect">
            <a:avLst>
              <a:gd name="adj" fmla="val 2418"/>
            </a:avLst>
          </a:prstGeom>
          <a:solidFill>
            <a:srgbClr val="CCEEFF"/>
          </a:solidFill>
          <a:ln w="9525" cap="flat" cmpd="sng">
            <a:solidFill>
              <a:srgbClr val="B2D4E5"/>
            </a:solidFill>
            <a:prstDash val="solid"/>
            <a:round/>
            <a:headEnd type="none" w="sm" len="sm"/>
            <a:tailEnd type="none" w="sm" len="sm"/>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503" name="Google Shape;503;p34"/>
          <p:cNvSpPr/>
          <p:nvPr/>
        </p:nvSpPr>
        <p:spPr>
          <a:xfrm>
            <a:off x="2096914" y="971996"/>
            <a:ext cx="2436426" cy="399456"/>
          </a:xfrm>
          <a:prstGeom prst="rect">
            <a:avLst/>
          </a:prstGeom>
          <a:noFill/>
          <a:ln>
            <a:noFill/>
          </a:ln>
        </p:spPr>
        <p:txBody>
          <a:bodyPr spcFirstLastPara="1" wrap="square" lIns="57150" tIns="28575" rIns="57150" bIns="28575" anchor="t" anchorCtr="0">
            <a:noAutofit/>
          </a:bodyPr>
          <a:lstStyle/>
          <a:p>
            <a:pPr marL="0" marR="0" lvl="0" indent="0" algn="l" rtl="0">
              <a:lnSpc>
                <a:spcPct val="124985"/>
              </a:lnSpc>
              <a:spcBef>
                <a:spcPts val="0"/>
              </a:spcBef>
              <a:spcAft>
                <a:spcPts val="0"/>
              </a:spcAft>
              <a:buClr>
                <a:srgbClr val="272525"/>
              </a:buClr>
              <a:buSzPts val="1100"/>
              <a:buFont typeface="Arial"/>
              <a:buNone/>
            </a:pPr>
            <a:r>
              <a:rPr lang="en" sz="1100" b="1" i="0" u="none" strike="noStrike" cap="none" dirty="0">
                <a:solidFill>
                  <a:srgbClr val="272525"/>
                </a:solidFill>
                <a:latin typeface="Arial"/>
                <a:ea typeface="Arial"/>
                <a:cs typeface="Arial"/>
                <a:sym typeface="Arial"/>
              </a:rPr>
              <a:t>User Filtering and Parameter Controls</a:t>
            </a:r>
            <a:endParaRPr sz="1100" b="0" i="0" u="none" strike="noStrike" cap="none" dirty="0">
              <a:solidFill>
                <a:schemeClr val="dk1"/>
              </a:solidFill>
              <a:latin typeface="Calibri"/>
              <a:ea typeface="Calibri"/>
              <a:cs typeface="Calibri"/>
              <a:sym typeface="Calibri"/>
            </a:endParaRPr>
          </a:p>
        </p:txBody>
      </p:sp>
      <p:sp>
        <p:nvSpPr>
          <p:cNvPr id="504" name="Google Shape;504;p34"/>
          <p:cNvSpPr/>
          <p:nvPr/>
        </p:nvSpPr>
        <p:spPr>
          <a:xfrm>
            <a:off x="2096914" y="1377851"/>
            <a:ext cx="2306911" cy="1395412"/>
          </a:xfrm>
          <a:prstGeom prst="rect">
            <a:avLst/>
          </a:prstGeom>
          <a:noFill/>
          <a:ln>
            <a:noFill/>
          </a:ln>
        </p:spPr>
        <p:txBody>
          <a:bodyPr spcFirstLastPara="1" wrap="square" lIns="57150" tIns="28575" rIns="57150" bIns="28575" anchor="t" anchorCtr="0">
            <a:noAutofit/>
          </a:bodyPr>
          <a:lstStyle/>
          <a:p>
            <a:pPr marL="0" marR="0" lvl="0" indent="0" algn="l" rtl="0">
              <a:lnSpc>
                <a:spcPct val="160014"/>
              </a:lnSpc>
              <a:spcBef>
                <a:spcPts val="0"/>
              </a:spcBef>
              <a:spcAft>
                <a:spcPts val="0"/>
              </a:spcAft>
              <a:buClr>
                <a:srgbClr val="272525"/>
              </a:buClr>
              <a:buSzPts val="900"/>
              <a:buFont typeface="Arial"/>
              <a:buNone/>
            </a:pPr>
            <a:r>
              <a:rPr lang="en" sz="900" b="0" i="0" u="none" strike="noStrike" cap="none">
                <a:solidFill>
                  <a:srgbClr val="272525"/>
                </a:solidFill>
                <a:latin typeface="Arial"/>
                <a:ea typeface="Arial"/>
                <a:cs typeface="Arial"/>
                <a:sym typeface="Arial"/>
              </a:rPr>
              <a:t>Looker Studio allows you to create dynamic dashboards that empower users to explore and filter the data based on their specific needs. We'll cover how to implement user-driven filters, parameter controls, and other interactive features that enhance the user experience and enable deeper data exploration.</a:t>
            </a:r>
            <a:endParaRPr sz="900" b="0" i="0" u="none" strike="noStrike" cap="none">
              <a:solidFill>
                <a:schemeClr val="dk1"/>
              </a:solidFill>
              <a:latin typeface="Calibri"/>
              <a:ea typeface="Calibri"/>
              <a:cs typeface="Calibri"/>
              <a:sym typeface="Calibri"/>
            </a:endParaRPr>
          </a:p>
        </p:txBody>
      </p:sp>
      <p:sp>
        <p:nvSpPr>
          <p:cNvPr id="505" name="Google Shape;505;p34"/>
          <p:cNvSpPr/>
          <p:nvPr/>
        </p:nvSpPr>
        <p:spPr>
          <a:xfrm>
            <a:off x="4626471" y="858292"/>
            <a:ext cx="2534320" cy="2028676"/>
          </a:xfrm>
          <a:prstGeom prst="roundRect">
            <a:avLst>
              <a:gd name="adj" fmla="val 2418"/>
            </a:avLst>
          </a:prstGeom>
          <a:solidFill>
            <a:srgbClr val="CCEEFF"/>
          </a:solidFill>
          <a:ln w="9525" cap="flat" cmpd="sng">
            <a:solidFill>
              <a:srgbClr val="B2D4E5"/>
            </a:solidFill>
            <a:prstDash val="solid"/>
            <a:round/>
            <a:headEnd type="none" w="sm" len="sm"/>
            <a:tailEnd type="none" w="sm" len="sm"/>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506" name="Google Shape;506;p34"/>
          <p:cNvSpPr/>
          <p:nvPr/>
        </p:nvSpPr>
        <p:spPr>
          <a:xfrm>
            <a:off x="4740176" y="971996"/>
            <a:ext cx="2213780" cy="235595"/>
          </a:xfrm>
          <a:prstGeom prst="rect">
            <a:avLst/>
          </a:prstGeom>
          <a:noFill/>
          <a:ln>
            <a:noFill/>
          </a:ln>
        </p:spPr>
        <p:txBody>
          <a:bodyPr spcFirstLastPara="1" wrap="square" lIns="57150" tIns="28575" rIns="57150" bIns="28575" anchor="t" anchorCtr="0">
            <a:noAutofit/>
          </a:bodyPr>
          <a:lstStyle/>
          <a:p>
            <a:pPr marL="0" marR="0" lvl="0" indent="0" algn="l" rtl="0">
              <a:lnSpc>
                <a:spcPct val="124985"/>
              </a:lnSpc>
              <a:spcBef>
                <a:spcPts val="0"/>
              </a:spcBef>
              <a:spcAft>
                <a:spcPts val="0"/>
              </a:spcAft>
              <a:buClr>
                <a:srgbClr val="272525"/>
              </a:buClr>
              <a:buSzPts val="1100"/>
              <a:buFont typeface="Arial"/>
              <a:buNone/>
            </a:pPr>
            <a:r>
              <a:rPr lang="en" sz="1100" b="1" i="0" u="none" strike="noStrike" cap="none" dirty="0">
                <a:solidFill>
                  <a:srgbClr val="272525"/>
                </a:solidFill>
                <a:latin typeface="Arial"/>
                <a:ea typeface="Arial"/>
                <a:cs typeface="Arial"/>
                <a:sym typeface="Arial"/>
              </a:rPr>
              <a:t>Calculated Fields and Metrics</a:t>
            </a:r>
            <a:endParaRPr sz="1100" b="0" i="0" u="none" strike="noStrike" cap="none" dirty="0">
              <a:solidFill>
                <a:schemeClr val="dk1"/>
              </a:solidFill>
              <a:latin typeface="Calibri"/>
              <a:ea typeface="Calibri"/>
              <a:cs typeface="Calibri"/>
              <a:sym typeface="Calibri"/>
            </a:endParaRPr>
          </a:p>
        </p:txBody>
      </p:sp>
      <p:sp>
        <p:nvSpPr>
          <p:cNvPr id="507" name="Google Shape;507;p34"/>
          <p:cNvSpPr/>
          <p:nvPr/>
        </p:nvSpPr>
        <p:spPr>
          <a:xfrm>
            <a:off x="4740176" y="1207591"/>
            <a:ext cx="2306911" cy="1395413"/>
          </a:xfrm>
          <a:prstGeom prst="rect">
            <a:avLst/>
          </a:prstGeom>
          <a:noFill/>
          <a:ln>
            <a:noFill/>
          </a:ln>
        </p:spPr>
        <p:txBody>
          <a:bodyPr spcFirstLastPara="1" wrap="square" lIns="57150" tIns="28575" rIns="57150" bIns="28575" anchor="t" anchorCtr="0">
            <a:noAutofit/>
          </a:bodyPr>
          <a:lstStyle/>
          <a:p>
            <a:pPr marL="0" marR="0" lvl="0" indent="0" algn="l" rtl="0">
              <a:lnSpc>
                <a:spcPct val="160014"/>
              </a:lnSpc>
              <a:spcBef>
                <a:spcPts val="0"/>
              </a:spcBef>
              <a:spcAft>
                <a:spcPts val="0"/>
              </a:spcAft>
              <a:buClr>
                <a:srgbClr val="272525"/>
              </a:buClr>
              <a:buSzPts val="900"/>
              <a:buFont typeface="Arial"/>
              <a:buNone/>
            </a:pPr>
            <a:r>
              <a:rPr lang="en" sz="900" b="0" i="0" u="none" strike="noStrike" cap="none">
                <a:solidFill>
                  <a:srgbClr val="272525"/>
                </a:solidFill>
                <a:latin typeface="Arial"/>
                <a:ea typeface="Arial"/>
                <a:cs typeface="Arial"/>
                <a:sym typeface="Arial"/>
              </a:rPr>
              <a:t>Sometimes, the data you need may not be directly available in your source systems. Looker Studio's calculated fields feature enables you to create custom metrics and derived data elements that can be used in your visualizations and analyses. We'll dive into the process of building and managing these powerful custom data elements.</a:t>
            </a:r>
            <a:endParaRPr sz="900" b="0" i="0" u="none" strike="noStrike" cap="none">
              <a:solidFill>
                <a:schemeClr val="dk1"/>
              </a:solidFill>
              <a:latin typeface="Calibri"/>
              <a:ea typeface="Calibri"/>
              <a:cs typeface="Calibri"/>
              <a:sym typeface="Calibri"/>
            </a:endParaRPr>
          </a:p>
        </p:txBody>
      </p:sp>
      <p:sp>
        <p:nvSpPr>
          <p:cNvPr id="508" name="Google Shape;508;p34"/>
          <p:cNvSpPr/>
          <p:nvPr/>
        </p:nvSpPr>
        <p:spPr>
          <a:xfrm>
            <a:off x="1983209" y="2995910"/>
            <a:ext cx="2534320" cy="1854249"/>
          </a:xfrm>
          <a:prstGeom prst="roundRect">
            <a:avLst>
              <a:gd name="adj" fmla="val 2645"/>
            </a:avLst>
          </a:prstGeom>
          <a:solidFill>
            <a:srgbClr val="CCEEFF"/>
          </a:solidFill>
          <a:ln w="9525" cap="flat" cmpd="sng">
            <a:solidFill>
              <a:srgbClr val="B2D4E5"/>
            </a:solidFill>
            <a:prstDash val="solid"/>
            <a:round/>
            <a:headEnd type="none" w="sm" len="sm"/>
            <a:tailEnd type="none" w="sm" len="sm"/>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509" name="Google Shape;509;p34"/>
          <p:cNvSpPr/>
          <p:nvPr/>
        </p:nvSpPr>
        <p:spPr>
          <a:xfrm>
            <a:off x="2096914" y="3109615"/>
            <a:ext cx="2436426" cy="399455"/>
          </a:xfrm>
          <a:prstGeom prst="rect">
            <a:avLst/>
          </a:prstGeom>
          <a:noFill/>
          <a:ln>
            <a:noFill/>
          </a:ln>
        </p:spPr>
        <p:txBody>
          <a:bodyPr spcFirstLastPara="1" wrap="square" lIns="57150" tIns="28575" rIns="57150" bIns="28575" anchor="t" anchorCtr="0">
            <a:noAutofit/>
          </a:bodyPr>
          <a:lstStyle/>
          <a:p>
            <a:pPr marL="0" marR="0" lvl="0" indent="0" algn="l" rtl="0">
              <a:lnSpc>
                <a:spcPct val="124985"/>
              </a:lnSpc>
              <a:spcBef>
                <a:spcPts val="0"/>
              </a:spcBef>
              <a:spcAft>
                <a:spcPts val="0"/>
              </a:spcAft>
              <a:buClr>
                <a:srgbClr val="272525"/>
              </a:buClr>
              <a:buSzPts val="1100"/>
              <a:buFont typeface="Arial"/>
              <a:buNone/>
            </a:pPr>
            <a:r>
              <a:rPr lang="en" sz="1100" b="1" i="0" u="none" strike="noStrike" cap="none" dirty="0">
                <a:solidFill>
                  <a:srgbClr val="272525"/>
                </a:solidFill>
                <a:latin typeface="Arial"/>
                <a:ea typeface="Arial"/>
                <a:cs typeface="Arial"/>
                <a:sym typeface="Arial"/>
              </a:rPr>
              <a:t>Conditional Formatting and Alerting</a:t>
            </a:r>
            <a:endParaRPr sz="1100" b="0" i="0" u="none" strike="noStrike" cap="none" dirty="0">
              <a:solidFill>
                <a:schemeClr val="dk1"/>
              </a:solidFill>
              <a:latin typeface="Calibri"/>
              <a:ea typeface="Calibri"/>
              <a:cs typeface="Calibri"/>
              <a:sym typeface="Calibri"/>
            </a:endParaRPr>
          </a:p>
        </p:txBody>
      </p:sp>
      <p:sp>
        <p:nvSpPr>
          <p:cNvPr id="510" name="Google Shape;510;p34"/>
          <p:cNvSpPr/>
          <p:nvPr/>
        </p:nvSpPr>
        <p:spPr>
          <a:xfrm>
            <a:off x="2096914" y="3515469"/>
            <a:ext cx="2306911" cy="1220986"/>
          </a:xfrm>
          <a:prstGeom prst="rect">
            <a:avLst/>
          </a:prstGeom>
          <a:noFill/>
          <a:ln>
            <a:noFill/>
          </a:ln>
        </p:spPr>
        <p:txBody>
          <a:bodyPr spcFirstLastPara="1" wrap="square" lIns="57150" tIns="28575" rIns="57150" bIns="28575" anchor="t" anchorCtr="0">
            <a:noAutofit/>
          </a:bodyPr>
          <a:lstStyle/>
          <a:p>
            <a:pPr marL="0" marR="0" lvl="0" indent="0" algn="l" rtl="0">
              <a:lnSpc>
                <a:spcPct val="160014"/>
              </a:lnSpc>
              <a:spcBef>
                <a:spcPts val="0"/>
              </a:spcBef>
              <a:spcAft>
                <a:spcPts val="0"/>
              </a:spcAft>
              <a:buClr>
                <a:srgbClr val="272525"/>
              </a:buClr>
              <a:buSzPts val="900"/>
              <a:buFont typeface="Arial"/>
              <a:buNone/>
            </a:pPr>
            <a:r>
              <a:rPr lang="en" sz="900" b="0" i="0" u="none" strike="noStrike" cap="none">
                <a:solidFill>
                  <a:srgbClr val="272525"/>
                </a:solidFill>
                <a:latin typeface="Arial"/>
                <a:ea typeface="Arial"/>
                <a:cs typeface="Arial"/>
                <a:sym typeface="Arial"/>
              </a:rPr>
              <a:t>To help users quickly identify important insights, Looker Studio provides conditional formatting and alerting capabilities. We'll explore how to set up dynamic formatting rules and custom alerts that draw attention to key performance indicators and anomalies in your data.</a:t>
            </a:r>
            <a:endParaRPr sz="900" b="0" i="0" u="none" strike="noStrike" cap="none">
              <a:solidFill>
                <a:schemeClr val="dk1"/>
              </a:solidFill>
              <a:latin typeface="Calibri"/>
              <a:ea typeface="Calibri"/>
              <a:cs typeface="Calibri"/>
              <a:sym typeface="Calibri"/>
            </a:endParaRPr>
          </a:p>
        </p:txBody>
      </p:sp>
      <p:sp>
        <p:nvSpPr>
          <p:cNvPr id="511" name="Google Shape;511;p34"/>
          <p:cNvSpPr/>
          <p:nvPr/>
        </p:nvSpPr>
        <p:spPr>
          <a:xfrm>
            <a:off x="4626471" y="2995910"/>
            <a:ext cx="2534320" cy="1854249"/>
          </a:xfrm>
          <a:prstGeom prst="roundRect">
            <a:avLst>
              <a:gd name="adj" fmla="val 2645"/>
            </a:avLst>
          </a:prstGeom>
          <a:solidFill>
            <a:srgbClr val="CCEEFF"/>
          </a:solidFill>
          <a:ln w="9525" cap="flat" cmpd="sng">
            <a:solidFill>
              <a:srgbClr val="B2D4E5"/>
            </a:solidFill>
            <a:prstDash val="solid"/>
            <a:round/>
            <a:headEnd type="none" w="sm" len="sm"/>
            <a:tailEnd type="none" w="sm" len="sm"/>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512" name="Google Shape;512;p34"/>
          <p:cNvSpPr/>
          <p:nvPr/>
        </p:nvSpPr>
        <p:spPr>
          <a:xfrm>
            <a:off x="4740176" y="3109615"/>
            <a:ext cx="2306910" cy="229196"/>
          </a:xfrm>
          <a:prstGeom prst="rect">
            <a:avLst/>
          </a:prstGeom>
          <a:noFill/>
          <a:ln>
            <a:noFill/>
          </a:ln>
        </p:spPr>
        <p:txBody>
          <a:bodyPr spcFirstLastPara="1" wrap="square" lIns="57150" tIns="28575" rIns="57150" bIns="28575" anchor="t" anchorCtr="0">
            <a:noAutofit/>
          </a:bodyPr>
          <a:lstStyle/>
          <a:p>
            <a:pPr marL="0" marR="0" lvl="0" indent="0" algn="l" rtl="0">
              <a:lnSpc>
                <a:spcPct val="124985"/>
              </a:lnSpc>
              <a:spcBef>
                <a:spcPts val="0"/>
              </a:spcBef>
              <a:spcAft>
                <a:spcPts val="0"/>
              </a:spcAft>
              <a:buClr>
                <a:srgbClr val="272525"/>
              </a:buClr>
              <a:buSzPts val="1100"/>
              <a:buFont typeface="Arial"/>
              <a:buNone/>
            </a:pPr>
            <a:r>
              <a:rPr lang="en" sz="1100" b="1" i="0" u="none" strike="noStrike" cap="none" dirty="0">
                <a:solidFill>
                  <a:srgbClr val="272525"/>
                </a:solidFill>
                <a:latin typeface="Arial"/>
                <a:ea typeface="Arial"/>
                <a:cs typeface="Arial"/>
                <a:sym typeface="Arial"/>
              </a:rPr>
              <a:t>Data Exploration and Discovery</a:t>
            </a:r>
            <a:endParaRPr sz="1100" b="0" i="0" u="none" strike="noStrike" cap="none" dirty="0">
              <a:solidFill>
                <a:schemeClr val="dk1"/>
              </a:solidFill>
              <a:latin typeface="Calibri"/>
              <a:ea typeface="Calibri"/>
              <a:cs typeface="Calibri"/>
              <a:sym typeface="Calibri"/>
            </a:endParaRPr>
          </a:p>
        </p:txBody>
      </p:sp>
      <p:sp>
        <p:nvSpPr>
          <p:cNvPr id="513" name="Google Shape;513;p34"/>
          <p:cNvSpPr/>
          <p:nvPr/>
        </p:nvSpPr>
        <p:spPr>
          <a:xfrm>
            <a:off x="4740176" y="3345210"/>
            <a:ext cx="2306911" cy="1220986"/>
          </a:xfrm>
          <a:prstGeom prst="rect">
            <a:avLst/>
          </a:prstGeom>
          <a:noFill/>
          <a:ln>
            <a:noFill/>
          </a:ln>
        </p:spPr>
        <p:txBody>
          <a:bodyPr spcFirstLastPara="1" wrap="square" lIns="57150" tIns="28575" rIns="57150" bIns="28575" anchor="t" anchorCtr="0">
            <a:noAutofit/>
          </a:bodyPr>
          <a:lstStyle/>
          <a:p>
            <a:pPr marL="0" marR="0" lvl="0" indent="0" algn="l" rtl="0">
              <a:lnSpc>
                <a:spcPct val="160014"/>
              </a:lnSpc>
              <a:spcBef>
                <a:spcPts val="0"/>
              </a:spcBef>
              <a:spcAft>
                <a:spcPts val="0"/>
              </a:spcAft>
              <a:buClr>
                <a:srgbClr val="272525"/>
              </a:buClr>
              <a:buSzPts val="900"/>
              <a:buFont typeface="Arial"/>
              <a:buNone/>
            </a:pPr>
            <a:r>
              <a:rPr lang="en" sz="900" b="0" i="0" u="none" strike="noStrike" cap="none">
                <a:solidFill>
                  <a:srgbClr val="272525"/>
                </a:solidFill>
                <a:latin typeface="Arial"/>
                <a:ea typeface="Arial"/>
                <a:cs typeface="Arial"/>
                <a:sym typeface="Arial"/>
              </a:rPr>
              <a:t>Looker Studio's advanced data exploration tools empower users to uncover hidden insights and spot trends that might otherwise be missed. We'll demonstrate how to leverage features like data exploration, anomaly detection, and predictive analytics to unlock the full potential of your data.</a:t>
            </a:r>
            <a:endParaRPr sz="900" b="0" i="0" u="none" strike="noStrike" cap="non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519" name="Google Shape;519;p35" descr="preencoded.pn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520" name="Google Shape;520;p35"/>
          <p:cNvSpPr/>
          <p:nvPr/>
        </p:nvSpPr>
        <p:spPr>
          <a:xfrm>
            <a:off x="0" y="0"/>
            <a:ext cx="9144000" cy="5143500"/>
          </a:xfrm>
          <a:prstGeom prst="rect">
            <a:avLst/>
          </a:prstGeom>
          <a:solidFill>
            <a:srgbClr val="FFFFFF">
              <a:alpha val="74901"/>
            </a:srgbClr>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pic>
        <p:nvPicPr>
          <p:cNvPr id="521" name="Google Shape;521;p35" descr="preencoded.png"/>
          <p:cNvPicPr preferRelativeResize="0"/>
          <p:nvPr/>
        </p:nvPicPr>
        <p:blipFill rotWithShape="1">
          <a:blip r:embed="rId4">
            <a:alphaModFix/>
          </a:blip>
          <a:srcRect/>
          <a:stretch/>
        </p:blipFill>
        <p:spPr>
          <a:xfrm>
            <a:off x="6862763" y="0"/>
            <a:ext cx="2286000" cy="5143500"/>
          </a:xfrm>
          <a:prstGeom prst="rect">
            <a:avLst/>
          </a:prstGeom>
          <a:noFill/>
          <a:ln>
            <a:noFill/>
          </a:ln>
        </p:spPr>
      </p:pic>
      <p:sp>
        <p:nvSpPr>
          <p:cNvPr id="522" name="Google Shape;522;p35"/>
          <p:cNvSpPr/>
          <p:nvPr/>
        </p:nvSpPr>
        <p:spPr>
          <a:xfrm>
            <a:off x="709836" y="405929"/>
            <a:ext cx="5438329" cy="715417"/>
          </a:xfrm>
          <a:prstGeom prst="rect">
            <a:avLst/>
          </a:prstGeom>
          <a:noFill/>
          <a:ln>
            <a:noFill/>
          </a:ln>
        </p:spPr>
        <p:txBody>
          <a:bodyPr spcFirstLastPara="1" wrap="square" lIns="57150" tIns="28575" rIns="57150" bIns="28575" anchor="t" anchorCtr="0">
            <a:noAutofit/>
          </a:bodyPr>
          <a:lstStyle/>
          <a:p>
            <a:pPr marL="0" marR="0" lvl="0" indent="0" algn="l" rtl="0">
              <a:lnSpc>
                <a:spcPct val="125013"/>
              </a:lnSpc>
              <a:spcBef>
                <a:spcPts val="0"/>
              </a:spcBef>
              <a:spcAft>
                <a:spcPts val="0"/>
              </a:spcAft>
              <a:buClr>
                <a:srgbClr val="000000"/>
              </a:buClr>
              <a:buSzPts val="2300"/>
              <a:buFont typeface="Arial"/>
              <a:buNone/>
            </a:pPr>
            <a:r>
              <a:rPr lang="en" sz="2300" b="1" i="0" u="none" strike="noStrike" cap="none">
                <a:solidFill>
                  <a:srgbClr val="000000"/>
                </a:solidFill>
                <a:latin typeface="Arial"/>
                <a:ea typeface="Arial"/>
                <a:cs typeface="Arial"/>
                <a:sym typeface="Arial"/>
              </a:rPr>
              <a:t>Sharing and collaborating in Looker Studio</a:t>
            </a:r>
            <a:endParaRPr sz="2300" b="0" i="0" u="none" strike="noStrike" cap="none">
              <a:solidFill>
                <a:schemeClr val="dk1"/>
              </a:solidFill>
              <a:latin typeface="Calibri"/>
              <a:ea typeface="Calibri"/>
              <a:cs typeface="Calibri"/>
              <a:sym typeface="Calibri"/>
            </a:endParaRPr>
          </a:p>
        </p:txBody>
      </p:sp>
      <p:pic>
        <p:nvPicPr>
          <p:cNvPr id="523" name="Google Shape;523;p35" descr="preencoded.png"/>
          <p:cNvPicPr preferRelativeResize="0"/>
          <p:nvPr/>
        </p:nvPicPr>
        <p:blipFill rotWithShape="1">
          <a:blip r:embed="rId5">
            <a:alphaModFix/>
          </a:blip>
          <a:srcRect/>
          <a:stretch/>
        </p:blipFill>
        <p:spPr>
          <a:xfrm>
            <a:off x="709836" y="1293019"/>
            <a:ext cx="572393" cy="1209229"/>
          </a:xfrm>
          <a:prstGeom prst="rect">
            <a:avLst/>
          </a:prstGeom>
          <a:noFill/>
          <a:ln>
            <a:noFill/>
          </a:ln>
        </p:spPr>
      </p:pic>
      <p:sp>
        <p:nvSpPr>
          <p:cNvPr id="524" name="Google Shape;524;p35"/>
          <p:cNvSpPr/>
          <p:nvPr/>
        </p:nvSpPr>
        <p:spPr>
          <a:xfrm>
            <a:off x="1453902" y="1407468"/>
            <a:ext cx="1752142" cy="190275"/>
          </a:xfrm>
          <a:prstGeom prst="rect">
            <a:avLst/>
          </a:prstGeom>
          <a:noFill/>
          <a:ln>
            <a:noFill/>
          </a:ln>
        </p:spPr>
        <p:txBody>
          <a:bodyPr spcFirstLastPara="1" wrap="square" lIns="57150" tIns="28575" rIns="57150" bIns="28575" anchor="t" anchorCtr="0">
            <a:noAutofit/>
          </a:bodyPr>
          <a:lstStyle/>
          <a:p>
            <a:pPr marL="0" marR="0" lvl="0" indent="0" algn="l" rtl="0">
              <a:lnSpc>
                <a:spcPct val="125013"/>
              </a:lnSpc>
              <a:spcBef>
                <a:spcPts val="0"/>
              </a:spcBef>
              <a:spcAft>
                <a:spcPts val="0"/>
              </a:spcAft>
              <a:buClr>
                <a:srgbClr val="272525"/>
              </a:buClr>
              <a:buSzPts val="1100"/>
              <a:buFont typeface="Arial"/>
              <a:buNone/>
            </a:pPr>
            <a:r>
              <a:rPr lang="en" sz="1100" b="1" i="0" u="none" strike="noStrike" cap="none" dirty="0">
                <a:solidFill>
                  <a:srgbClr val="272525"/>
                </a:solidFill>
                <a:latin typeface="Arial"/>
                <a:ea typeface="Arial"/>
                <a:cs typeface="Arial"/>
                <a:sym typeface="Arial"/>
              </a:rPr>
              <a:t>Sharing Dashboards</a:t>
            </a:r>
            <a:endParaRPr sz="1100" b="0" i="0" u="none" strike="noStrike" cap="none" dirty="0">
              <a:solidFill>
                <a:schemeClr val="dk1"/>
              </a:solidFill>
              <a:latin typeface="Calibri"/>
              <a:ea typeface="Calibri"/>
              <a:cs typeface="Calibri"/>
              <a:sym typeface="Calibri"/>
            </a:endParaRPr>
          </a:p>
        </p:txBody>
      </p:sp>
      <p:sp>
        <p:nvSpPr>
          <p:cNvPr id="525" name="Google Shape;525;p35"/>
          <p:cNvSpPr/>
          <p:nvPr/>
        </p:nvSpPr>
        <p:spPr>
          <a:xfrm>
            <a:off x="1453902" y="1654969"/>
            <a:ext cx="4694263" cy="732830"/>
          </a:xfrm>
          <a:prstGeom prst="rect">
            <a:avLst/>
          </a:prstGeom>
          <a:noFill/>
          <a:ln>
            <a:noFill/>
          </a:ln>
        </p:spPr>
        <p:txBody>
          <a:bodyPr spcFirstLastPara="1" wrap="square" lIns="57150" tIns="28575" rIns="57150" bIns="28575" anchor="t" anchorCtr="0">
            <a:noAutofit/>
          </a:bodyPr>
          <a:lstStyle/>
          <a:p>
            <a:pPr marL="0" marR="0" lvl="0" indent="0" algn="l" rtl="0">
              <a:lnSpc>
                <a:spcPct val="160055"/>
              </a:lnSpc>
              <a:spcBef>
                <a:spcPts val="0"/>
              </a:spcBef>
              <a:spcAft>
                <a:spcPts val="0"/>
              </a:spcAft>
              <a:buClr>
                <a:srgbClr val="272525"/>
              </a:buClr>
              <a:buSzPts val="900"/>
              <a:buFont typeface="Arial"/>
              <a:buNone/>
            </a:pPr>
            <a:r>
              <a:rPr lang="en" sz="900" b="0" i="0" u="none" strike="noStrike" cap="none">
                <a:solidFill>
                  <a:srgbClr val="272525"/>
                </a:solidFill>
                <a:latin typeface="Arial"/>
                <a:ea typeface="Arial"/>
                <a:cs typeface="Arial"/>
                <a:sym typeface="Arial"/>
              </a:rPr>
              <a:t>Looker Studio makes it easy to share your dashboards with colleagues, clients, or stakeholders. We'll cover the various sharing options, including publishing reports, embedding dashboards, and managing access controls to ensure your data remains secure.</a:t>
            </a:r>
            <a:endParaRPr sz="900" b="0" i="0" u="none" strike="noStrike" cap="none">
              <a:solidFill>
                <a:schemeClr val="dk1"/>
              </a:solidFill>
              <a:latin typeface="Calibri"/>
              <a:ea typeface="Calibri"/>
              <a:cs typeface="Calibri"/>
              <a:sym typeface="Calibri"/>
            </a:endParaRPr>
          </a:p>
        </p:txBody>
      </p:sp>
      <p:pic>
        <p:nvPicPr>
          <p:cNvPr id="526" name="Google Shape;526;p35" descr="preencoded.png"/>
          <p:cNvPicPr preferRelativeResize="0"/>
          <p:nvPr/>
        </p:nvPicPr>
        <p:blipFill rotWithShape="1">
          <a:blip r:embed="rId6">
            <a:alphaModFix/>
          </a:blip>
          <a:srcRect/>
          <a:stretch/>
        </p:blipFill>
        <p:spPr>
          <a:xfrm>
            <a:off x="709836" y="2502248"/>
            <a:ext cx="572393" cy="1026021"/>
          </a:xfrm>
          <a:prstGeom prst="rect">
            <a:avLst/>
          </a:prstGeom>
          <a:noFill/>
          <a:ln>
            <a:noFill/>
          </a:ln>
        </p:spPr>
      </p:pic>
      <p:sp>
        <p:nvSpPr>
          <p:cNvPr id="527" name="Google Shape;527;p35"/>
          <p:cNvSpPr/>
          <p:nvPr/>
        </p:nvSpPr>
        <p:spPr>
          <a:xfrm>
            <a:off x="1453902" y="2616696"/>
            <a:ext cx="1752142" cy="178819"/>
          </a:xfrm>
          <a:prstGeom prst="rect">
            <a:avLst/>
          </a:prstGeom>
          <a:noFill/>
          <a:ln>
            <a:noFill/>
          </a:ln>
        </p:spPr>
        <p:txBody>
          <a:bodyPr spcFirstLastPara="1" wrap="square" lIns="57150" tIns="28575" rIns="57150" bIns="28575" anchor="t" anchorCtr="0">
            <a:noAutofit/>
          </a:bodyPr>
          <a:lstStyle/>
          <a:p>
            <a:pPr marL="0" marR="0" lvl="0" indent="0" algn="l" rtl="0">
              <a:lnSpc>
                <a:spcPct val="125013"/>
              </a:lnSpc>
              <a:spcBef>
                <a:spcPts val="0"/>
              </a:spcBef>
              <a:spcAft>
                <a:spcPts val="0"/>
              </a:spcAft>
              <a:buClr>
                <a:srgbClr val="272525"/>
              </a:buClr>
              <a:buSzPts val="1100"/>
              <a:buFont typeface="Arial"/>
              <a:buNone/>
            </a:pPr>
            <a:r>
              <a:rPr lang="en" sz="1100" b="1" i="0" u="none" strike="noStrike" cap="none" dirty="0">
                <a:solidFill>
                  <a:srgbClr val="272525"/>
                </a:solidFill>
                <a:latin typeface="Arial"/>
                <a:ea typeface="Arial"/>
                <a:cs typeface="Arial"/>
                <a:sym typeface="Arial"/>
              </a:rPr>
              <a:t>Collaborative Editing</a:t>
            </a:r>
            <a:endParaRPr sz="1100" b="0" i="0" u="none" strike="noStrike" cap="none" dirty="0">
              <a:solidFill>
                <a:schemeClr val="dk1"/>
              </a:solidFill>
              <a:latin typeface="Calibri"/>
              <a:ea typeface="Calibri"/>
              <a:cs typeface="Calibri"/>
              <a:sym typeface="Calibri"/>
            </a:endParaRPr>
          </a:p>
        </p:txBody>
      </p:sp>
      <p:sp>
        <p:nvSpPr>
          <p:cNvPr id="528" name="Google Shape;528;p35"/>
          <p:cNvSpPr/>
          <p:nvPr/>
        </p:nvSpPr>
        <p:spPr>
          <a:xfrm>
            <a:off x="1453902" y="2864198"/>
            <a:ext cx="4694263" cy="549623"/>
          </a:xfrm>
          <a:prstGeom prst="rect">
            <a:avLst/>
          </a:prstGeom>
          <a:noFill/>
          <a:ln>
            <a:noFill/>
          </a:ln>
        </p:spPr>
        <p:txBody>
          <a:bodyPr spcFirstLastPara="1" wrap="square" lIns="57150" tIns="28575" rIns="57150" bIns="28575" anchor="t" anchorCtr="0">
            <a:noAutofit/>
          </a:bodyPr>
          <a:lstStyle/>
          <a:p>
            <a:pPr marL="0" marR="0" lvl="0" indent="0" algn="l" rtl="0">
              <a:lnSpc>
                <a:spcPct val="160055"/>
              </a:lnSpc>
              <a:spcBef>
                <a:spcPts val="0"/>
              </a:spcBef>
              <a:spcAft>
                <a:spcPts val="0"/>
              </a:spcAft>
              <a:buClr>
                <a:srgbClr val="272525"/>
              </a:buClr>
              <a:buSzPts val="900"/>
              <a:buFont typeface="Arial"/>
              <a:buNone/>
            </a:pPr>
            <a:r>
              <a:rPr lang="en" sz="900" b="0" i="0" u="none" strike="noStrike" cap="none" dirty="0">
                <a:solidFill>
                  <a:srgbClr val="272525"/>
                </a:solidFill>
                <a:latin typeface="Arial"/>
                <a:ea typeface="Arial"/>
                <a:cs typeface="Arial"/>
                <a:sym typeface="Arial"/>
              </a:rPr>
              <a:t>Looker Studio supports real-time collaborative editing, allowing multiple users to work on the same dashboard simultaneously. We'll explore the tools and best practices for effective team-based data analysis and reporting.</a:t>
            </a:r>
            <a:endParaRPr sz="900" b="0" i="0" u="none" strike="noStrike" cap="none" dirty="0">
              <a:solidFill>
                <a:schemeClr val="dk1"/>
              </a:solidFill>
              <a:latin typeface="Calibri"/>
              <a:ea typeface="Calibri"/>
              <a:cs typeface="Calibri"/>
              <a:sym typeface="Calibri"/>
            </a:endParaRPr>
          </a:p>
        </p:txBody>
      </p:sp>
      <p:pic>
        <p:nvPicPr>
          <p:cNvPr id="529" name="Google Shape;529;p35" descr="preencoded.png"/>
          <p:cNvPicPr preferRelativeResize="0"/>
          <p:nvPr/>
        </p:nvPicPr>
        <p:blipFill rotWithShape="1">
          <a:blip r:embed="rId7">
            <a:alphaModFix/>
          </a:blip>
          <a:srcRect/>
          <a:stretch/>
        </p:blipFill>
        <p:spPr>
          <a:xfrm>
            <a:off x="709836" y="3528268"/>
            <a:ext cx="572393" cy="1209229"/>
          </a:xfrm>
          <a:prstGeom prst="rect">
            <a:avLst/>
          </a:prstGeom>
          <a:noFill/>
          <a:ln>
            <a:noFill/>
          </a:ln>
        </p:spPr>
      </p:pic>
      <p:sp>
        <p:nvSpPr>
          <p:cNvPr id="530" name="Google Shape;530;p35"/>
          <p:cNvSpPr/>
          <p:nvPr/>
        </p:nvSpPr>
        <p:spPr>
          <a:xfrm>
            <a:off x="1453902" y="3642718"/>
            <a:ext cx="2406898" cy="247500"/>
          </a:xfrm>
          <a:prstGeom prst="rect">
            <a:avLst/>
          </a:prstGeom>
          <a:noFill/>
          <a:ln>
            <a:noFill/>
          </a:ln>
        </p:spPr>
        <p:txBody>
          <a:bodyPr spcFirstLastPara="1" wrap="square" lIns="57150" tIns="28575" rIns="57150" bIns="28575" anchor="t" anchorCtr="0">
            <a:noAutofit/>
          </a:bodyPr>
          <a:lstStyle/>
          <a:p>
            <a:pPr marL="0" marR="0" lvl="0" indent="0" algn="l" rtl="0">
              <a:lnSpc>
                <a:spcPct val="125013"/>
              </a:lnSpc>
              <a:spcBef>
                <a:spcPts val="0"/>
              </a:spcBef>
              <a:spcAft>
                <a:spcPts val="0"/>
              </a:spcAft>
              <a:buClr>
                <a:srgbClr val="272525"/>
              </a:buClr>
              <a:buSzPts val="1100"/>
              <a:buFont typeface="Arial"/>
              <a:buNone/>
            </a:pPr>
            <a:r>
              <a:rPr lang="en" sz="1100" b="1" i="0" u="none" strike="noStrike" cap="none" dirty="0">
                <a:solidFill>
                  <a:srgbClr val="272525"/>
                </a:solidFill>
                <a:latin typeface="Arial"/>
                <a:ea typeface="Arial"/>
                <a:cs typeface="Arial"/>
                <a:sym typeface="Arial"/>
              </a:rPr>
              <a:t>Scheduling and Automation</a:t>
            </a:r>
            <a:endParaRPr sz="1100" b="0" i="0" u="none" strike="noStrike" cap="none" dirty="0">
              <a:solidFill>
                <a:schemeClr val="dk1"/>
              </a:solidFill>
              <a:latin typeface="Calibri"/>
              <a:ea typeface="Calibri"/>
              <a:cs typeface="Calibri"/>
              <a:sym typeface="Calibri"/>
            </a:endParaRPr>
          </a:p>
        </p:txBody>
      </p:sp>
      <p:sp>
        <p:nvSpPr>
          <p:cNvPr id="531" name="Google Shape;531;p35"/>
          <p:cNvSpPr/>
          <p:nvPr/>
        </p:nvSpPr>
        <p:spPr>
          <a:xfrm>
            <a:off x="1453902" y="3890218"/>
            <a:ext cx="4694263" cy="732830"/>
          </a:xfrm>
          <a:prstGeom prst="rect">
            <a:avLst/>
          </a:prstGeom>
          <a:noFill/>
          <a:ln>
            <a:noFill/>
          </a:ln>
        </p:spPr>
        <p:txBody>
          <a:bodyPr spcFirstLastPara="1" wrap="square" lIns="57150" tIns="28575" rIns="57150" bIns="28575" anchor="t" anchorCtr="0">
            <a:noAutofit/>
          </a:bodyPr>
          <a:lstStyle/>
          <a:p>
            <a:pPr marL="0" marR="0" lvl="0" indent="0" algn="l" rtl="0">
              <a:lnSpc>
                <a:spcPct val="160055"/>
              </a:lnSpc>
              <a:spcBef>
                <a:spcPts val="0"/>
              </a:spcBef>
              <a:spcAft>
                <a:spcPts val="0"/>
              </a:spcAft>
              <a:buClr>
                <a:srgbClr val="272525"/>
              </a:buClr>
              <a:buSzPts val="900"/>
              <a:buFont typeface="Arial"/>
              <a:buNone/>
            </a:pPr>
            <a:r>
              <a:rPr lang="en" sz="900" b="0" i="0" u="none" strike="noStrike" cap="none">
                <a:solidFill>
                  <a:srgbClr val="272525"/>
                </a:solidFill>
                <a:latin typeface="Arial"/>
                <a:ea typeface="Arial"/>
                <a:cs typeface="Arial"/>
                <a:sym typeface="Arial"/>
              </a:rPr>
              <a:t>To ensure your stakeholders always have access to the latest data, Looker Studio provides scheduling and automation features. We'll demonstrate how to set up automated report generation and delivery, as well as how to create custom alerts and notifications based on your data.</a:t>
            </a:r>
            <a:endParaRPr sz="900" b="0" i="0" u="none" strike="noStrike" cap="none">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pic>
        <p:nvPicPr>
          <p:cNvPr id="537" name="Google Shape;537;p36" descr="preencoded.pn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538" name="Google Shape;538;p36"/>
          <p:cNvSpPr/>
          <p:nvPr/>
        </p:nvSpPr>
        <p:spPr>
          <a:xfrm>
            <a:off x="0" y="0"/>
            <a:ext cx="9144000" cy="5145733"/>
          </a:xfrm>
          <a:prstGeom prst="rect">
            <a:avLst/>
          </a:prstGeom>
          <a:solidFill>
            <a:srgbClr val="FFFFFF">
              <a:alpha val="74901"/>
            </a:srgbClr>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539" name="Google Shape;539;p36"/>
          <p:cNvSpPr/>
          <p:nvPr/>
        </p:nvSpPr>
        <p:spPr>
          <a:xfrm>
            <a:off x="1859012" y="314102"/>
            <a:ext cx="4570438" cy="356964"/>
          </a:xfrm>
          <a:prstGeom prst="rect">
            <a:avLst/>
          </a:prstGeom>
          <a:noFill/>
          <a:ln>
            <a:noFill/>
          </a:ln>
        </p:spPr>
        <p:txBody>
          <a:bodyPr spcFirstLastPara="1" wrap="square" lIns="57150" tIns="28575" rIns="57150" bIns="28575" anchor="t" anchorCtr="0">
            <a:noAutofit/>
          </a:bodyPr>
          <a:lstStyle/>
          <a:p>
            <a:pPr marL="0" marR="0" lvl="0" indent="0" algn="l" rtl="0">
              <a:lnSpc>
                <a:spcPct val="124986"/>
              </a:lnSpc>
              <a:spcBef>
                <a:spcPts val="0"/>
              </a:spcBef>
              <a:spcAft>
                <a:spcPts val="0"/>
              </a:spcAft>
              <a:buClr>
                <a:srgbClr val="000000"/>
              </a:buClr>
              <a:buSzPts val="2200"/>
              <a:buFont typeface="Arial"/>
              <a:buNone/>
            </a:pPr>
            <a:r>
              <a:rPr lang="en" sz="2200" b="1" i="0" u="none" strike="noStrike" cap="none">
                <a:solidFill>
                  <a:srgbClr val="000000"/>
                </a:solidFill>
                <a:latin typeface="Arial"/>
                <a:ea typeface="Arial"/>
                <a:cs typeface="Arial"/>
                <a:sym typeface="Arial"/>
              </a:rPr>
              <a:t>Customizing the user experience</a:t>
            </a:r>
            <a:endParaRPr sz="2200" b="0" i="0" u="none" strike="noStrike" cap="none">
              <a:solidFill>
                <a:schemeClr val="dk1"/>
              </a:solidFill>
              <a:latin typeface="Calibri"/>
              <a:ea typeface="Calibri"/>
              <a:cs typeface="Calibri"/>
              <a:sym typeface="Calibri"/>
            </a:endParaRPr>
          </a:p>
        </p:txBody>
      </p:sp>
      <p:pic>
        <p:nvPicPr>
          <p:cNvPr id="540" name="Google Shape;540;p36" descr="preencoded.png"/>
          <p:cNvPicPr preferRelativeResize="0"/>
          <p:nvPr/>
        </p:nvPicPr>
        <p:blipFill rotWithShape="1">
          <a:blip r:embed="rId4">
            <a:alphaModFix/>
          </a:blip>
          <a:srcRect/>
          <a:stretch/>
        </p:blipFill>
        <p:spPr>
          <a:xfrm>
            <a:off x="1859012" y="899518"/>
            <a:ext cx="285527" cy="285527"/>
          </a:xfrm>
          <a:prstGeom prst="rect">
            <a:avLst/>
          </a:prstGeom>
          <a:noFill/>
          <a:ln>
            <a:noFill/>
          </a:ln>
        </p:spPr>
      </p:pic>
      <p:sp>
        <p:nvSpPr>
          <p:cNvPr id="541" name="Google Shape;541;p36"/>
          <p:cNvSpPr/>
          <p:nvPr/>
        </p:nvSpPr>
        <p:spPr>
          <a:xfrm>
            <a:off x="1859012" y="1299269"/>
            <a:ext cx="1227981" cy="356890"/>
          </a:xfrm>
          <a:prstGeom prst="rect">
            <a:avLst/>
          </a:prstGeom>
          <a:noFill/>
          <a:ln>
            <a:noFill/>
          </a:ln>
        </p:spPr>
        <p:txBody>
          <a:bodyPr spcFirstLastPara="1" wrap="square" lIns="57150" tIns="28575" rIns="57150" bIns="28575" anchor="t" anchorCtr="0">
            <a:noAutofit/>
          </a:bodyPr>
          <a:lstStyle/>
          <a:p>
            <a:pPr marL="0" marR="0" lvl="0" indent="0" algn="l" rtl="0">
              <a:lnSpc>
                <a:spcPct val="125013"/>
              </a:lnSpc>
              <a:spcBef>
                <a:spcPts val="0"/>
              </a:spcBef>
              <a:spcAft>
                <a:spcPts val="0"/>
              </a:spcAft>
              <a:buClr>
                <a:srgbClr val="272525"/>
              </a:buClr>
              <a:buSzPts val="1100"/>
              <a:buFont typeface="Arial"/>
              <a:buNone/>
            </a:pPr>
            <a:r>
              <a:rPr lang="en" sz="1100" b="1" i="0" u="none" strike="noStrike" cap="none">
                <a:solidFill>
                  <a:srgbClr val="272525"/>
                </a:solidFill>
                <a:latin typeface="Arial"/>
                <a:ea typeface="Arial"/>
                <a:cs typeface="Arial"/>
                <a:sym typeface="Arial"/>
              </a:rPr>
              <a:t>Theming and Branding</a:t>
            </a:r>
            <a:endParaRPr sz="1100" b="0" i="0" u="none" strike="noStrike" cap="none">
              <a:solidFill>
                <a:schemeClr val="dk1"/>
              </a:solidFill>
              <a:latin typeface="Calibri"/>
              <a:ea typeface="Calibri"/>
              <a:cs typeface="Calibri"/>
              <a:sym typeface="Calibri"/>
            </a:endParaRPr>
          </a:p>
        </p:txBody>
      </p:sp>
      <p:sp>
        <p:nvSpPr>
          <p:cNvPr id="542" name="Google Shape;542;p36"/>
          <p:cNvSpPr/>
          <p:nvPr/>
        </p:nvSpPr>
        <p:spPr>
          <a:xfrm>
            <a:off x="1859012" y="1724695"/>
            <a:ext cx="1227981" cy="2375892"/>
          </a:xfrm>
          <a:prstGeom prst="rect">
            <a:avLst/>
          </a:prstGeom>
          <a:noFill/>
          <a:ln>
            <a:noFill/>
          </a:ln>
        </p:spPr>
        <p:txBody>
          <a:bodyPr spcFirstLastPara="1" wrap="square" lIns="57150" tIns="28575" rIns="57150" bIns="28575" anchor="t" anchorCtr="0">
            <a:noAutofit/>
          </a:bodyPr>
          <a:lstStyle/>
          <a:p>
            <a:pPr marL="0" marR="0" lvl="0" indent="0" algn="l" rtl="0">
              <a:lnSpc>
                <a:spcPct val="160041"/>
              </a:lnSpc>
              <a:spcBef>
                <a:spcPts val="0"/>
              </a:spcBef>
              <a:spcAft>
                <a:spcPts val="0"/>
              </a:spcAft>
              <a:buClr>
                <a:srgbClr val="272525"/>
              </a:buClr>
              <a:buSzPts val="900"/>
              <a:buFont typeface="Arial"/>
              <a:buNone/>
            </a:pPr>
            <a:r>
              <a:rPr lang="en" sz="900" b="0" i="0" u="none" strike="noStrike" cap="none">
                <a:solidFill>
                  <a:srgbClr val="272525"/>
                </a:solidFill>
                <a:latin typeface="Arial"/>
                <a:ea typeface="Arial"/>
                <a:cs typeface="Arial"/>
                <a:sym typeface="Arial"/>
              </a:rPr>
              <a:t>Looker Studio allows you to apply custom branding and styling to your dashboards, ensuring a cohesive and professional user experience. We'll cover how to configure the color scheme, typography, and logos to align with your organization's brand guidelines.</a:t>
            </a:r>
            <a:endParaRPr sz="900" b="0" i="0" u="none" strike="noStrike" cap="none">
              <a:solidFill>
                <a:schemeClr val="dk1"/>
              </a:solidFill>
              <a:latin typeface="Calibri"/>
              <a:ea typeface="Calibri"/>
              <a:cs typeface="Calibri"/>
              <a:sym typeface="Calibri"/>
            </a:endParaRPr>
          </a:p>
        </p:txBody>
      </p:sp>
      <p:pic>
        <p:nvPicPr>
          <p:cNvPr id="543" name="Google Shape;543;p36" descr="preencoded.png"/>
          <p:cNvPicPr preferRelativeResize="0"/>
          <p:nvPr/>
        </p:nvPicPr>
        <p:blipFill rotWithShape="1">
          <a:blip r:embed="rId5">
            <a:alphaModFix/>
          </a:blip>
          <a:srcRect/>
          <a:stretch/>
        </p:blipFill>
        <p:spPr>
          <a:xfrm>
            <a:off x="3258294" y="899518"/>
            <a:ext cx="285527" cy="285527"/>
          </a:xfrm>
          <a:prstGeom prst="rect">
            <a:avLst/>
          </a:prstGeom>
          <a:noFill/>
          <a:ln>
            <a:noFill/>
          </a:ln>
        </p:spPr>
      </p:pic>
      <p:sp>
        <p:nvSpPr>
          <p:cNvPr id="544" name="Google Shape;544;p36"/>
          <p:cNvSpPr/>
          <p:nvPr/>
        </p:nvSpPr>
        <p:spPr>
          <a:xfrm>
            <a:off x="3258294" y="1299269"/>
            <a:ext cx="1227981" cy="535335"/>
          </a:xfrm>
          <a:prstGeom prst="rect">
            <a:avLst/>
          </a:prstGeom>
          <a:noFill/>
          <a:ln>
            <a:noFill/>
          </a:ln>
        </p:spPr>
        <p:txBody>
          <a:bodyPr spcFirstLastPara="1" wrap="square" lIns="57150" tIns="28575" rIns="57150" bIns="28575" anchor="t" anchorCtr="0">
            <a:noAutofit/>
          </a:bodyPr>
          <a:lstStyle/>
          <a:p>
            <a:pPr marL="0" marR="0" lvl="0" indent="0" algn="l" rtl="0">
              <a:lnSpc>
                <a:spcPct val="125013"/>
              </a:lnSpc>
              <a:spcBef>
                <a:spcPts val="0"/>
              </a:spcBef>
              <a:spcAft>
                <a:spcPts val="0"/>
              </a:spcAft>
              <a:buClr>
                <a:srgbClr val="272525"/>
              </a:buClr>
              <a:buSzPts val="1100"/>
              <a:buFont typeface="Arial"/>
              <a:buNone/>
            </a:pPr>
            <a:r>
              <a:rPr lang="en" sz="1100" b="1" i="0" u="none" strike="noStrike" cap="none">
                <a:solidFill>
                  <a:srgbClr val="272525"/>
                </a:solidFill>
                <a:latin typeface="Arial"/>
                <a:ea typeface="Arial"/>
                <a:cs typeface="Arial"/>
                <a:sym typeface="Arial"/>
              </a:rPr>
              <a:t>Customizing Layouts and Templates</a:t>
            </a:r>
            <a:endParaRPr sz="1100" b="0" i="0" u="none" strike="noStrike" cap="none">
              <a:solidFill>
                <a:schemeClr val="dk1"/>
              </a:solidFill>
              <a:latin typeface="Calibri"/>
              <a:ea typeface="Calibri"/>
              <a:cs typeface="Calibri"/>
              <a:sym typeface="Calibri"/>
            </a:endParaRPr>
          </a:p>
        </p:txBody>
      </p:sp>
      <p:sp>
        <p:nvSpPr>
          <p:cNvPr id="545" name="Google Shape;545;p36"/>
          <p:cNvSpPr/>
          <p:nvPr/>
        </p:nvSpPr>
        <p:spPr>
          <a:xfrm>
            <a:off x="3258294" y="1903139"/>
            <a:ext cx="1227981" cy="2741414"/>
          </a:xfrm>
          <a:prstGeom prst="rect">
            <a:avLst/>
          </a:prstGeom>
          <a:noFill/>
          <a:ln>
            <a:noFill/>
          </a:ln>
        </p:spPr>
        <p:txBody>
          <a:bodyPr spcFirstLastPara="1" wrap="square" lIns="57150" tIns="28575" rIns="57150" bIns="28575" anchor="t" anchorCtr="0">
            <a:noAutofit/>
          </a:bodyPr>
          <a:lstStyle/>
          <a:p>
            <a:pPr marL="0" marR="0" lvl="0" indent="0" algn="l" rtl="0">
              <a:lnSpc>
                <a:spcPct val="160041"/>
              </a:lnSpc>
              <a:spcBef>
                <a:spcPts val="0"/>
              </a:spcBef>
              <a:spcAft>
                <a:spcPts val="0"/>
              </a:spcAft>
              <a:buClr>
                <a:srgbClr val="272525"/>
              </a:buClr>
              <a:buSzPts val="900"/>
              <a:buFont typeface="Arial"/>
              <a:buNone/>
            </a:pPr>
            <a:r>
              <a:rPr lang="en" sz="900" b="0" i="0" u="none" strike="noStrike" cap="none">
                <a:solidFill>
                  <a:srgbClr val="272525"/>
                </a:solidFill>
                <a:latin typeface="Arial"/>
                <a:ea typeface="Arial"/>
                <a:cs typeface="Arial"/>
                <a:sym typeface="Arial"/>
              </a:rPr>
              <a:t>Beyond the standard dashboard layouts, Looker Studio enables you to create custom templates and layouts that cater to your specific reporting requirements. We'll explore the tools and techniques for building tailored dashboard designs that maximize the impact of your data visualizations.</a:t>
            </a:r>
            <a:endParaRPr sz="900" b="0" i="0" u="none" strike="noStrike" cap="none">
              <a:solidFill>
                <a:schemeClr val="dk1"/>
              </a:solidFill>
              <a:latin typeface="Calibri"/>
              <a:ea typeface="Calibri"/>
              <a:cs typeface="Calibri"/>
              <a:sym typeface="Calibri"/>
            </a:endParaRPr>
          </a:p>
        </p:txBody>
      </p:sp>
      <p:pic>
        <p:nvPicPr>
          <p:cNvPr id="546" name="Google Shape;546;p36" descr="preencoded.png"/>
          <p:cNvPicPr preferRelativeResize="0"/>
          <p:nvPr/>
        </p:nvPicPr>
        <p:blipFill rotWithShape="1">
          <a:blip r:embed="rId6">
            <a:alphaModFix/>
          </a:blip>
          <a:srcRect/>
          <a:stretch/>
        </p:blipFill>
        <p:spPr>
          <a:xfrm>
            <a:off x="4657576" y="899518"/>
            <a:ext cx="285527" cy="285527"/>
          </a:xfrm>
          <a:prstGeom prst="rect">
            <a:avLst/>
          </a:prstGeom>
          <a:noFill/>
          <a:ln>
            <a:noFill/>
          </a:ln>
        </p:spPr>
      </p:pic>
      <p:sp>
        <p:nvSpPr>
          <p:cNvPr id="547" name="Google Shape;547;p36"/>
          <p:cNvSpPr/>
          <p:nvPr/>
        </p:nvSpPr>
        <p:spPr>
          <a:xfrm>
            <a:off x="4657576" y="1299269"/>
            <a:ext cx="1227981" cy="535335"/>
          </a:xfrm>
          <a:prstGeom prst="rect">
            <a:avLst/>
          </a:prstGeom>
          <a:noFill/>
          <a:ln>
            <a:noFill/>
          </a:ln>
        </p:spPr>
        <p:txBody>
          <a:bodyPr spcFirstLastPara="1" wrap="square" lIns="57150" tIns="28575" rIns="57150" bIns="28575" anchor="t" anchorCtr="0">
            <a:noAutofit/>
          </a:bodyPr>
          <a:lstStyle/>
          <a:p>
            <a:pPr marL="0" marR="0" lvl="0" indent="0" algn="l" rtl="0">
              <a:lnSpc>
                <a:spcPct val="125013"/>
              </a:lnSpc>
              <a:spcBef>
                <a:spcPts val="0"/>
              </a:spcBef>
              <a:spcAft>
                <a:spcPts val="0"/>
              </a:spcAft>
              <a:buClr>
                <a:srgbClr val="272525"/>
              </a:buClr>
              <a:buSzPts val="1100"/>
              <a:buFont typeface="Arial"/>
              <a:buNone/>
            </a:pPr>
            <a:r>
              <a:rPr lang="en" sz="1100" b="1" i="0" u="none" strike="noStrike" cap="none">
                <a:solidFill>
                  <a:srgbClr val="272525"/>
                </a:solidFill>
                <a:latin typeface="Arial"/>
                <a:ea typeface="Arial"/>
                <a:cs typeface="Arial"/>
                <a:sym typeface="Arial"/>
              </a:rPr>
              <a:t>User Permissions and Access Control</a:t>
            </a:r>
            <a:endParaRPr sz="1100" b="0" i="0" u="none" strike="noStrike" cap="none">
              <a:solidFill>
                <a:schemeClr val="dk1"/>
              </a:solidFill>
              <a:latin typeface="Calibri"/>
              <a:ea typeface="Calibri"/>
              <a:cs typeface="Calibri"/>
              <a:sym typeface="Calibri"/>
            </a:endParaRPr>
          </a:p>
        </p:txBody>
      </p:sp>
      <p:sp>
        <p:nvSpPr>
          <p:cNvPr id="548" name="Google Shape;548;p36"/>
          <p:cNvSpPr/>
          <p:nvPr/>
        </p:nvSpPr>
        <p:spPr>
          <a:xfrm>
            <a:off x="4657576" y="1903139"/>
            <a:ext cx="1227981" cy="2741414"/>
          </a:xfrm>
          <a:prstGeom prst="rect">
            <a:avLst/>
          </a:prstGeom>
          <a:noFill/>
          <a:ln>
            <a:noFill/>
          </a:ln>
        </p:spPr>
        <p:txBody>
          <a:bodyPr spcFirstLastPara="1" wrap="square" lIns="57150" tIns="28575" rIns="57150" bIns="28575" anchor="t" anchorCtr="0">
            <a:noAutofit/>
          </a:bodyPr>
          <a:lstStyle/>
          <a:p>
            <a:pPr marL="0" marR="0" lvl="0" indent="0" algn="l" rtl="0">
              <a:lnSpc>
                <a:spcPct val="160041"/>
              </a:lnSpc>
              <a:spcBef>
                <a:spcPts val="0"/>
              </a:spcBef>
              <a:spcAft>
                <a:spcPts val="0"/>
              </a:spcAft>
              <a:buClr>
                <a:srgbClr val="272525"/>
              </a:buClr>
              <a:buSzPts val="900"/>
              <a:buFont typeface="Arial"/>
              <a:buNone/>
            </a:pPr>
            <a:r>
              <a:rPr lang="en" sz="900" b="0" i="0" u="none" strike="noStrike" cap="none">
                <a:solidFill>
                  <a:srgbClr val="272525"/>
                </a:solidFill>
                <a:latin typeface="Arial"/>
                <a:ea typeface="Arial"/>
                <a:cs typeface="Arial"/>
                <a:sym typeface="Arial"/>
              </a:rPr>
              <a:t>Ensuring the right users have access to the appropriate data is crucial for maintaining data security and privacy. We'll discuss Looker Studio's robust user management and access control features, allowing you to configure granular permissions and control who can view, edit, and share your dashboards.</a:t>
            </a:r>
            <a:endParaRPr sz="900" b="0" i="0" u="none" strike="noStrike" cap="none">
              <a:solidFill>
                <a:schemeClr val="dk1"/>
              </a:solidFill>
              <a:latin typeface="Calibri"/>
              <a:ea typeface="Calibri"/>
              <a:cs typeface="Calibri"/>
              <a:sym typeface="Calibri"/>
            </a:endParaRPr>
          </a:p>
        </p:txBody>
      </p:sp>
      <p:pic>
        <p:nvPicPr>
          <p:cNvPr id="549" name="Google Shape;549;p36" descr="preencoded.png"/>
          <p:cNvPicPr preferRelativeResize="0"/>
          <p:nvPr/>
        </p:nvPicPr>
        <p:blipFill rotWithShape="1">
          <a:blip r:embed="rId7">
            <a:alphaModFix/>
          </a:blip>
          <a:srcRect/>
          <a:stretch/>
        </p:blipFill>
        <p:spPr>
          <a:xfrm>
            <a:off x="6056858" y="899518"/>
            <a:ext cx="285527" cy="285527"/>
          </a:xfrm>
          <a:prstGeom prst="rect">
            <a:avLst/>
          </a:prstGeom>
          <a:noFill/>
          <a:ln>
            <a:noFill/>
          </a:ln>
        </p:spPr>
      </p:pic>
      <p:sp>
        <p:nvSpPr>
          <p:cNvPr id="550" name="Google Shape;550;p36"/>
          <p:cNvSpPr/>
          <p:nvPr/>
        </p:nvSpPr>
        <p:spPr>
          <a:xfrm>
            <a:off x="6056858" y="1299269"/>
            <a:ext cx="1228055" cy="356890"/>
          </a:xfrm>
          <a:prstGeom prst="rect">
            <a:avLst/>
          </a:prstGeom>
          <a:noFill/>
          <a:ln>
            <a:noFill/>
          </a:ln>
        </p:spPr>
        <p:txBody>
          <a:bodyPr spcFirstLastPara="1" wrap="square" lIns="57150" tIns="28575" rIns="57150" bIns="28575" anchor="t" anchorCtr="0">
            <a:noAutofit/>
          </a:bodyPr>
          <a:lstStyle/>
          <a:p>
            <a:pPr marL="0" marR="0" lvl="0" indent="0" algn="l" rtl="0">
              <a:lnSpc>
                <a:spcPct val="125013"/>
              </a:lnSpc>
              <a:spcBef>
                <a:spcPts val="0"/>
              </a:spcBef>
              <a:spcAft>
                <a:spcPts val="0"/>
              </a:spcAft>
              <a:buClr>
                <a:srgbClr val="272525"/>
              </a:buClr>
              <a:buSzPts val="1100"/>
              <a:buFont typeface="Arial"/>
              <a:buNone/>
            </a:pPr>
            <a:r>
              <a:rPr lang="en" sz="1100" b="1" i="0" u="none" strike="noStrike" cap="none">
                <a:solidFill>
                  <a:srgbClr val="272525"/>
                </a:solidFill>
                <a:latin typeface="Arial"/>
                <a:ea typeface="Arial"/>
                <a:cs typeface="Arial"/>
                <a:sym typeface="Arial"/>
              </a:rPr>
              <a:t>Mobile Optimization</a:t>
            </a:r>
            <a:endParaRPr sz="1100" b="0" i="0" u="none" strike="noStrike" cap="none">
              <a:solidFill>
                <a:schemeClr val="dk1"/>
              </a:solidFill>
              <a:latin typeface="Calibri"/>
              <a:ea typeface="Calibri"/>
              <a:cs typeface="Calibri"/>
              <a:sym typeface="Calibri"/>
            </a:endParaRPr>
          </a:p>
        </p:txBody>
      </p:sp>
      <p:sp>
        <p:nvSpPr>
          <p:cNvPr id="551" name="Google Shape;551;p36"/>
          <p:cNvSpPr/>
          <p:nvPr/>
        </p:nvSpPr>
        <p:spPr>
          <a:xfrm>
            <a:off x="6056858" y="1724695"/>
            <a:ext cx="1228055" cy="3106936"/>
          </a:xfrm>
          <a:prstGeom prst="rect">
            <a:avLst/>
          </a:prstGeom>
          <a:noFill/>
          <a:ln>
            <a:noFill/>
          </a:ln>
        </p:spPr>
        <p:txBody>
          <a:bodyPr spcFirstLastPara="1" wrap="square" lIns="57150" tIns="28575" rIns="57150" bIns="28575" anchor="t" anchorCtr="0">
            <a:noAutofit/>
          </a:bodyPr>
          <a:lstStyle/>
          <a:p>
            <a:pPr marL="0" marR="0" lvl="0" indent="0" algn="l" rtl="0">
              <a:lnSpc>
                <a:spcPct val="160041"/>
              </a:lnSpc>
              <a:spcBef>
                <a:spcPts val="0"/>
              </a:spcBef>
              <a:spcAft>
                <a:spcPts val="0"/>
              </a:spcAft>
              <a:buClr>
                <a:srgbClr val="272525"/>
              </a:buClr>
              <a:buSzPts val="900"/>
              <a:buFont typeface="Arial"/>
              <a:buNone/>
            </a:pPr>
            <a:r>
              <a:rPr lang="en" sz="900" b="0" i="0" u="none" strike="noStrike" cap="none">
                <a:solidFill>
                  <a:srgbClr val="272525"/>
                </a:solidFill>
                <a:latin typeface="Arial"/>
                <a:ea typeface="Arial"/>
                <a:cs typeface="Arial"/>
                <a:sym typeface="Arial"/>
              </a:rPr>
              <a:t>With Looker Studio's mobile-responsive design, your dashboards can be accessed and viewed on a wide range of devices, from desktops to smartphones. We'll cover best practices for optimizing your dashboards for mobile use, ensuring a seamless and engaging experience for your on-the-go stakeholders.</a:t>
            </a:r>
            <a:endParaRPr sz="900" b="0" i="0" u="none" strike="noStrike" cap="none">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pic>
        <p:nvPicPr>
          <p:cNvPr id="557" name="Google Shape;557;p37" descr="preencoded.pn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558" name="Google Shape;558;p37"/>
          <p:cNvSpPr/>
          <p:nvPr/>
        </p:nvSpPr>
        <p:spPr>
          <a:xfrm>
            <a:off x="0" y="0"/>
            <a:ext cx="9144000" cy="5143500"/>
          </a:xfrm>
          <a:prstGeom prst="rect">
            <a:avLst/>
          </a:prstGeom>
          <a:solidFill>
            <a:srgbClr val="FFFFFF">
              <a:alpha val="74901"/>
            </a:srgbClr>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pic>
        <p:nvPicPr>
          <p:cNvPr id="559" name="Google Shape;559;p37" descr="preencoded.png"/>
          <p:cNvPicPr preferRelativeResize="0"/>
          <p:nvPr/>
        </p:nvPicPr>
        <p:blipFill rotWithShape="1">
          <a:blip r:embed="rId4">
            <a:alphaModFix/>
          </a:blip>
          <a:srcRect/>
          <a:stretch/>
        </p:blipFill>
        <p:spPr>
          <a:xfrm>
            <a:off x="0" y="0"/>
            <a:ext cx="9144000" cy="1617539"/>
          </a:xfrm>
          <a:prstGeom prst="rect">
            <a:avLst/>
          </a:prstGeom>
          <a:noFill/>
          <a:ln>
            <a:noFill/>
          </a:ln>
        </p:spPr>
      </p:pic>
      <p:sp>
        <p:nvSpPr>
          <p:cNvPr id="560" name="Google Shape;560;p37"/>
          <p:cNvSpPr/>
          <p:nvPr/>
        </p:nvSpPr>
        <p:spPr>
          <a:xfrm>
            <a:off x="1498551" y="1973386"/>
            <a:ext cx="4154462" cy="404441"/>
          </a:xfrm>
          <a:prstGeom prst="rect">
            <a:avLst/>
          </a:prstGeom>
          <a:noFill/>
          <a:ln>
            <a:noFill/>
          </a:ln>
        </p:spPr>
        <p:txBody>
          <a:bodyPr spcFirstLastPara="1" wrap="square" lIns="57150" tIns="28575" rIns="57150" bIns="28575" anchor="t" anchorCtr="0">
            <a:noAutofit/>
          </a:bodyPr>
          <a:lstStyle/>
          <a:p>
            <a:pPr marL="0" marR="0" lvl="0" indent="0" algn="l" rtl="0">
              <a:lnSpc>
                <a:spcPct val="125030"/>
              </a:lnSpc>
              <a:spcBef>
                <a:spcPts val="0"/>
              </a:spcBef>
              <a:spcAft>
                <a:spcPts val="0"/>
              </a:spcAft>
              <a:buClr>
                <a:srgbClr val="000000"/>
              </a:buClr>
              <a:buSzPts val="2500"/>
              <a:buFont typeface="Arial"/>
              <a:buNone/>
            </a:pPr>
            <a:r>
              <a:rPr lang="en" sz="2500" b="1" i="0" u="none" strike="noStrike" cap="none">
                <a:solidFill>
                  <a:srgbClr val="000000"/>
                </a:solidFill>
                <a:latin typeface="Arial"/>
                <a:ea typeface="Arial"/>
                <a:cs typeface="Arial"/>
                <a:sym typeface="Arial"/>
              </a:rPr>
              <a:t>Conclusion and next steps</a:t>
            </a:r>
            <a:endParaRPr sz="2500" b="0" i="0" u="none" strike="noStrike" cap="none">
              <a:solidFill>
                <a:schemeClr val="dk1"/>
              </a:solidFill>
              <a:latin typeface="Calibri"/>
              <a:ea typeface="Calibri"/>
              <a:cs typeface="Calibri"/>
              <a:sym typeface="Calibri"/>
            </a:endParaRPr>
          </a:p>
        </p:txBody>
      </p:sp>
      <p:sp>
        <p:nvSpPr>
          <p:cNvPr id="561" name="Google Shape;561;p37"/>
          <p:cNvSpPr/>
          <p:nvPr/>
        </p:nvSpPr>
        <p:spPr>
          <a:xfrm>
            <a:off x="1498551" y="2571899"/>
            <a:ext cx="6146899" cy="1035099"/>
          </a:xfrm>
          <a:prstGeom prst="rect">
            <a:avLst/>
          </a:prstGeom>
          <a:noFill/>
          <a:ln>
            <a:noFill/>
          </a:ln>
        </p:spPr>
        <p:txBody>
          <a:bodyPr spcFirstLastPara="1" wrap="square" lIns="57150" tIns="28575" rIns="57150" bIns="28575" anchor="t" anchorCtr="0">
            <a:noAutofit/>
          </a:bodyPr>
          <a:lstStyle/>
          <a:p>
            <a:pPr marL="0" marR="0" lvl="0" indent="0" algn="l" rtl="0">
              <a:lnSpc>
                <a:spcPct val="160159"/>
              </a:lnSpc>
              <a:spcBef>
                <a:spcPts val="0"/>
              </a:spcBef>
              <a:spcAft>
                <a:spcPts val="0"/>
              </a:spcAft>
              <a:buClr>
                <a:srgbClr val="272525"/>
              </a:buClr>
              <a:buSzPts val="1000"/>
              <a:buFont typeface="Arial"/>
              <a:buNone/>
            </a:pPr>
            <a:r>
              <a:rPr lang="en" sz="1000" b="0" i="0" u="none" strike="noStrike" cap="none">
                <a:solidFill>
                  <a:srgbClr val="272525"/>
                </a:solidFill>
                <a:latin typeface="Arial"/>
                <a:ea typeface="Arial"/>
                <a:cs typeface="Arial"/>
                <a:sym typeface="Arial"/>
              </a:rPr>
              <a:t>In this comprehensive training, we have explored the full capabilities of Google Looker Studio, equipping you with the knowledge and skills to transform raw data into powerful, interactive dashboards and reports. From connecting to data sources to building advanced visualizations and customizing the user experience, you now have the tools to unlock the true potential of your data and make informed, data-driven decisions.</a:t>
            </a:r>
            <a:endParaRPr sz="1000" b="0" i="0" u="none" strike="noStrike" cap="none">
              <a:solidFill>
                <a:schemeClr val="dk1"/>
              </a:solidFill>
              <a:latin typeface="Calibri"/>
              <a:ea typeface="Calibri"/>
              <a:cs typeface="Calibri"/>
              <a:sym typeface="Calibri"/>
            </a:endParaRPr>
          </a:p>
        </p:txBody>
      </p:sp>
      <p:sp>
        <p:nvSpPr>
          <p:cNvPr id="562" name="Google Shape;562;p37"/>
          <p:cNvSpPr/>
          <p:nvPr/>
        </p:nvSpPr>
        <p:spPr>
          <a:xfrm>
            <a:off x="1498551" y="3752552"/>
            <a:ext cx="6146899" cy="1035099"/>
          </a:xfrm>
          <a:prstGeom prst="rect">
            <a:avLst/>
          </a:prstGeom>
          <a:noFill/>
          <a:ln>
            <a:noFill/>
          </a:ln>
        </p:spPr>
        <p:txBody>
          <a:bodyPr spcFirstLastPara="1" wrap="square" lIns="57150" tIns="28575" rIns="57150" bIns="28575" anchor="t" anchorCtr="0">
            <a:noAutofit/>
          </a:bodyPr>
          <a:lstStyle/>
          <a:p>
            <a:pPr marL="0" marR="0" lvl="0" indent="0" algn="l" rtl="0">
              <a:lnSpc>
                <a:spcPct val="160159"/>
              </a:lnSpc>
              <a:spcBef>
                <a:spcPts val="0"/>
              </a:spcBef>
              <a:spcAft>
                <a:spcPts val="0"/>
              </a:spcAft>
              <a:buClr>
                <a:srgbClr val="272525"/>
              </a:buClr>
              <a:buSzPts val="1000"/>
              <a:buFont typeface="Arial"/>
              <a:buNone/>
            </a:pPr>
            <a:r>
              <a:rPr lang="en" sz="1000" b="0" i="0" u="none" strike="noStrike" cap="none">
                <a:solidFill>
                  <a:srgbClr val="272525"/>
                </a:solidFill>
                <a:latin typeface="Arial"/>
                <a:ea typeface="Arial"/>
                <a:cs typeface="Arial"/>
                <a:sym typeface="Arial"/>
              </a:rPr>
              <a:t>As you continue your Looker Studio journey, remember to stay curious, experiment with new features, and keep exploring ways to enhance your data analysis and presentation. The more you immerse yourself in the platform, the more you'll discover its depth and versatility. Remember, the best dashboards are not just visually appealing, but also tell a compelling story that drives action and delivers meaningful impact. Embrace the power of Looker Studio, and let your data shine!</a:t>
            </a:r>
            <a:endParaRPr sz="1000" b="0" i="0" u="none" strike="noStrike" cap="non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287" name="Google Shape;287;p18"/>
          <p:cNvPicPr preferRelativeResize="0"/>
          <p:nvPr/>
        </p:nvPicPr>
        <p:blipFill>
          <a:blip r:embed="rId3">
            <a:alphaModFix amt="20000"/>
          </a:blip>
          <a:stretch>
            <a:fillRect/>
          </a:stretch>
        </p:blipFill>
        <p:spPr>
          <a:xfrm>
            <a:off x="0" y="0"/>
            <a:ext cx="9144000" cy="5143500"/>
          </a:xfrm>
          <a:prstGeom prst="rect">
            <a:avLst/>
          </a:prstGeom>
          <a:noFill/>
          <a:ln>
            <a:noFill/>
          </a:ln>
          <a:effectLst>
            <a:outerShdw blurRad="57150" dist="19050" dir="5400000" algn="bl" rotWithShape="0">
              <a:srgbClr val="000000">
                <a:alpha val="50000"/>
              </a:srgbClr>
            </a:outerShdw>
          </a:effectLst>
        </p:spPr>
      </p:pic>
      <p:sp>
        <p:nvSpPr>
          <p:cNvPr id="288" name="Google Shape;288;p18"/>
          <p:cNvSpPr txBox="1">
            <a:spLocks noGrp="1"/>
          </p:cNvSpPr>
          <p:nvPr>
            <p:ph type="title"/>
          </p:nvPr>
        </p:nvSpPr>
        <p:spPr>
          <a:xfrm>
            <a:off x="132075" y="0"/>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220"/>
              <a:t>Mastering Google Looker Studio:</a:t>
            </a:r>
            <a:br>
              <a:rPr lang="en" sz="3220"/>
            </a:br>
            <a:r>
              <a:rPr lang="en" sz="3220"/>
              <a:t>A Comprehensive Training</a:t>
            </a:r>
            <a:endParaRPr sz="3220"/>
          </a:p>
        </p:txBody>
      </p:sp>
      <p:sp>
        <p:nvSpPr>
          <p:cNvPr id="289" name="Google Shape;289;p18"/>
          <p:cNvSpPr txBox="1">
            <a:spLocks noGrp="1"/>
          </p:cNvSpPr>
          <p:nvPr>
            <p:ph type="body" idx="1"/>
          </p:nvPr>
        </p:nvSpPr>
        <p:spPr>
          <a:xfrm>
            <a:off x="466900" y="999300"/>
            <a:ext cx="5756700" cy="4144200"/>
          </a:xfrm>
          <a:prstGeom prst="rect">
            <a:avLst/>
          </a:prstGeom>
        </p:spPr>
        <p:txBody>
          <a:bodyPr spcFirstLastPara="1" wrap="square" lIns="91425" tIns="91425" rIns="91425" bIns="91425" anchor="t" anchorCtr="0">
            <a:noAutofit/>
          </a:bodyPr>
          <a:lstStyle/>
          <a:p>
            <a:pPr marL="457200" lvl="0" indent="-338137" algn="l" rtl="0">
              <a:lnSpc>
                <a:spcPct val="100000"/>
              </a:lnSpc>
              <a:spcBef>
                <a:spcPts val="1100"/>
              </a:spcBef>
              <a:spcAft>
                <a:spcPts val="0"/>
              </a:spcAft>
              <a:buClr>
                <a:srgbClr val="000000"/>
              </a:buClr>
              <a:buSzPts val="1725"/>
              <a:buFont typeface="Maven Pro"/>
              <a:buAutoNum type="arabicPeriod"/>
            </a:pPr>
            <a:r>
              <a:rPr lang="en" sz="1725" b="1">
                <a:solidFill>
                  <a:srgbClr val="000000"/>
                </a:solidFill>
                <a:latin typeface="Maven Pro"/>
                <a:ea typeface="Maven Pro"/>
                <a:cs typeface="Maven Pro"/>
                <a:sym typeface="Maven Pro"/>
              </a:rPr>
              <a:t>Introduction to Looker Studio</a:t>
            </a:r>
            <a:endParaRPr sz="1725" b="1">
              <a:solidFill>
                <a:srgbClr val="000000"/>
              </a:solidFill>
              <a:latin typeface="Maven Pro"/>
              <a:ea typeface="Maven Pro"/>
              <a:cs typeface="Maven Pro"/>
              <a:sym typeface="Maven Pro"/>
            </a:endParaRPr>
          </a:p>
          <a:p>
            <a:pPr marL="457200" lvl="0" indent="-338137" algn="l" rtl="0">
              <a:lnSpc>
                <a:spcPct val="100000"/>
              </a:lnSpc>
              <a:spcBef>
                <a:spcPts val="1100"/>
              </a:spcBef>
              <a:spcAft>
                <a:spcPts val="0"/>
              </a:spcAft>
              <a:buClr>
                <a:srgbClr val="000000"/>
              </a:buClr>
              <a:buSzPts val="1725"/>
              <a:buFont typeface="Maven Pro"/>
              <a:buAutoNum type="arabicPeriod"/>
            </a:pPr>
            <a:r>
              <a:rPr lang="en" sz="1725" b="1">
                <a:solidFill>
                  <a:srgbClr val="000000"/>
                </a:solidFill>
                <a:latin typeface="Maven Pro"/>
                <a:ea typeface="Maven Pro"/>
                <a:cs typeface="Maven Pro"/>
                <a:sym typeface="Maven Pro"/>
              </a:rPr>
              <a:t>Understanding Data Analytics</a:t>
            </a:r>
            <a:endParaRPr sz="1725" b="1">
              <a:solidFill>
                <a:srgbClr val="000000"/>
              </a:solidFill>
              <a:latin typeface="Maven Pro"/>
              <a:ea typeface="Maven Pro"/>
              <a:cs typeface="Maven Pro"/>
              <a:sym typeface="Maven Pro"/>
            </a:endParaRPr>
          </a:p>
          <a:p>
            <a:pPr marL="457200" lvl="0" indent="-338137" algn="l" rtl="0">
              <a:lnSpc>
                <a:spcPct val="100000"/>
              </a:lnSpc>
              <a:spcBef>
                <a:spcPts val="1100"/>
              </a:spcBef>
              <a:spcAft>
                <a:spcPts val="0"/>
              </a:spcAft>
              <a:buClr>
                <a:srgbClr val="000000"/>
              </a:buClr>
              <a:buSzPts val="1725"/>
              <a:buFont typeface="Maven Pro"/>
              <a:buAutoNum type="arabicPeriod"/>
            </a:pPr>
            <a:r>
              <a:rPr lang="en" sz="1725" b="1">
                <a:solidFill>
                  <a:srgbClr val="000000"/>
                </a:solidFill>
                <a:latin typeface="Maven Pro"/>
                <a:ea typeface="Maven Pro"/>
                <a:cs typeface="Maven Pro"/>
                <a:sym typeface="Maven Pro"/>
              </a:rPr>
              <a:t>Exploring Data with Looker Studio</a:t>
            </a:r>
            <a:endParaRPr sz="1725" b="1">
              <a:solidFill>
                <a:srgbClr val="000000"/>
              </a:solidFill>
              <a:latin typeface="Maven Pro"/>
              <a:ea typeface="Maven Pro"/>
              <a:cs typeface="Maven Pro"/>
              <a:sym typeface="Maven Pro"/>
            </a:endParaRPr>
          </a:p>
          <a:p>
            <a:pPr marL="457200" lvl="0" indent="-338137" algn="l" rtl="0">
              <a:lnSpc>
                <a:spcPct val="100000"/>
              </a:lnSpc>
              <a:spcBef>
                <a:spcPts val="1100"/>
              </a:spcBef>
              <a:spcAft>
                <a:spcPts val="0"/>
              </a:spcAft>
              <a:buClr>
                <a:srgbClr val="000000"/>
              </a:buClr>
              <a:buSzPts val="1725"/>
              <a:buFont typeface="Maven Pro"/>
              <a:buAutoNum type="arabicPeriod"/>
            </a:pPr>
            <a:r>
              <a:rPr lang="en" sz="1725" b="1">
                <a:solidFill>
                  <a:srgbClr val="000000"/>
                </a:solidFill>
                <a:latin typeface="Maven Pro"/>
                <a:ea typeface="Maven Pro"/>
                <a:cs typeface="Maven Pro"/>
                <a:sym typeface="Maven Pro"/>
              </a:rPr>
              <a:t>Visualizing Data in Looker Studio</a:t>
            </a:r>
            <a:endParaRPr sz="1725" b="1">
              <a:solidFill>
                <a:srgbClr val="000000"/>
              </a:solidFill>
              <a:latin typeface="Maven Pro"/>
              <a:ea typeface="Maven Pro"/>
              <a:cs typeface="Maven Pro"/>
              <a:sym typeface="Maven Pro"/>
            </a:endParaRPr>
          </a:p>
          <a:p>
            <a:pPr marL="457200" lvl="0" indent="-338137" algn="l" rtl="0">
              <a:lnSpc>
                <a:spcPct val="100000"/>
              </a:lnSpc>
              <a:spcBef>
                <a:spcPts val="1100"/>
              </a:spcBef>
              <a:spcAft>
                <a:spcPts val="0"/>
              </a:spcAft>
              <a:buClr>
                <a:srgbClr val="000000"/>
              </a:buClr>
              <a:buSzPts val="1725"/>
              <a:buFont typeface="Maven Pro"/>
              <a:buAutoNum type="arabicPeriod"/>
            </a:pPr>
            <a:r>
              <a:rPr lang="en" sz="1725" b="1">
                <a:solidFill>
                  <a:srgbClr val="000000"/>
                </a:solidFill>
                <a:latin typeface="Maven Pro"/>
                <a:ea typeface="Maven Pro"/>
                <a:cs typeface="Maven Pro"/>
                <a:sym typeface="Maven Pro"/>
              </a:rPr>
              <a:t>Building Data Models with Looker Studio</a:t>
            </a:r>
            <a:endParaRPr sz="1725" b="1">
              <a:solidFill>
                <a:srgbClr val="000000"/>
              </a:solidFill>
              <a:latin typeface="Maven Pro"/>
              <a:ea typeface="Maven Pro"/>
              <a:cs typeface="Maven Pro"/>
              <a:sym typeface="Maven Pro"/>
            </a:endParaRPr>
          </a:p>
          <a:p>
            <a:pPr marL="457200" lvl="0" indent="-338137" algn="l" rtl="0">
              <a:lnSpc>
                <a:spcPct val="100000"/>
              </a:lnSpc>
              <a:spcBef>
                <a:spcPts val="1100"/>
              </a:spcBef>
              <a:spcAft>
                <a:spcPts val="0"/>
              </a:spcAft>
              <a:buClr>
                <a:srgbClr val="000000"/>
              </a:buClr>
              <a:buSzPts val="1725"/>
              <a:buFont typeface="Maven Pro"/>
              <a:buAutoNum type="arabicPeriod"/>
            </a:pPr>
            <a:r>
              <a:rPr lang="en" sz="1725" b="1">
                <a:solidFill>
                  <a:srgbClr val="000000"/>
                </a:solidFill>
                <a:latin typeface="Maven Pro"/>
                <a:ea typeface="Maven Pro"/>
                <a:cs typeface="Maven Pro"/>
                <a:sym typeface="Maven Pro"/>
              </a:rPr>
              <a:t>Developing Custom Solutions with Looker Studio</a:t>
            </a:r>
            <a:endParaRPr sz="1725" b="1">
              <a:solidFill>
                <a:srgbClr val="000000"/>
              </a:solidFill>
              <a:latin typeface="Maven Pro"/>
              <a:ea typeface="Maven Pro"/>
              <a:cs typeface="Maven Pro"/>
              <a:sym typeface="Maven Pro"/>
            </a:endParaRPr>
          </a:p>
          <a:p>
            <a:pPr marL="457200" lvl="0" indent="-338137" algn="l" rtl="0">
              <a:lnSpc>
                <a:spcPct val="100000"/>
              </a:lnSpc>
              <a:spcBef>
                <a:spcPts val="1100"/>
              </a:spcBef>
              <a:spcAft>
                <a:spcPts val="0"/>
              </a:spcAft>
              <a:buClr>
                <a:srgbClr val="000000"/>
              </a:buClr>
              <a:buSzPts val="1725"/>
              <a:buFont typeface="Maven Pro"/>
              <a:buAutoNum type="arabicPeriod"/>
            </a:pPr>
            <a:r>
              <a:rPr lang="en" sz="1725" b="1">
                <a:solidFill>
                  <a:srgbClr val="000000"/>
                </a:solidFill>
                <a:latin typeface="Maven Pro"/>
                <a:ea typeface="Maven Pro"/>
                <a:cs typeface="Maven Pro"/>
                <a:sym typeface="Maven Pro"/>
              </a:rPr>
              <a:t>Data Exploration &amp; Transformation</a:t>
            </a:r>
            <a:endParaRPr sz="1725" b="1">
              <a:solidFill>
                <a:srgbClr val="000000"/>
              </a:solidFill>
              <a:latin typeface="Maven Pro"/>
              <a:ea typeface="Maven Pro"/>
              <a:cs typeface="Maven Pro"/>
              <a:sym typeface="Maven Pro"/>
            </a:endParaRPr>
          </a:p>
          <a:p>
            <a:pPr marL="457200" lvl="0" indent="-338137" algn="l" rtl="0">
              <a:lnSpc>
                <a:spcPct val="100000"/>
              </a:lnSpc>
              <a:spcBef>
                <a:spcPts val="1100"/>
              </a:spcBef>
              <a:spcAft>
                <a:spcPts val="0"/>
              </a:spcAft>
              <a:buClr>
                <a:srgbClr val="000000"/>
              </a:buClr>
              <a:buSzPts val="1725"/>
              <a:buFont typeface="Maven Pro"/>
              <a:buAutoNum type="arabicPeriod"/>
            </a:pPr>
            <a:r>
              <a:rPr lang="en" sz="1725" b="1">
                <a:solidFill>
                  <a:srgbClr val="000000"/>
                </a:solidFill>
                <a:latin typeface="Maven Pro"/>
                <a:ea typeface="Maven Pro"/>
                <a:cs typeface="Maven Pro"/>
                <a:sym typeface="Maven Pro"/>
              </a:rPr>
              <a:t>Building Interactive Dashboards</a:t>
            </a:r>
            <a:endParaRPr sz="1725" b="1">
              <a:solidFill>
                <a:srgbClr val="000000"/>
              </a:solidFill>
              <a:latin typeface="Maven Pro"/>
              <a:ea typeface="Maven Pro"/>
              <a:cs typeface="Maven Pro"/>
              <a:sym typeface="Maven Pro"/>
            </a:endParaRPr>
          </a:p>
          <a:p>
            <a:pPr marL="457200" lvl="0" indent="-338137" algn="l" rtl="0">
              <a:lnSpc>
                <a:spcPct val="100000"/>
              </a:lnSpc>
              <a:spcBef>
                <a:spcPts val="1100"/>
              </a:spcBef>
              <a:spcAft>
                <a:spcPts val="0"/>
              </a:spcAft>
              <a:buClr>
                <a:srgbClr val="000000"/>
              </a:buClr>
              <a:buSzPts val="1725"/>
              <a:buFont typeface="Maven Pro"/>
              <a:buAutoNum type="arabicPeriod"/>
            </a:pPr>
            <a:r>
              <a:rPr lang="en" sz="1725" b="1">
                <a:solidFill>
                  <a:srgbClr val="000000"/>
                </a:solidFill>
                <a:latin typeface="Maven Pro"/>
                <a:ea typeface="Maven Pro"/>
                <a:cs typeface="Maven Pro"/>
                <a:sym typeface="Maven Pro"/>
              </a:rPr>
              <a:t>Data Visualization and Dashboards</a:t>
            </a:r>
            <a:endParaRPr sz="1725" b="1">
              <a:solidFill>
                <a:srgbClr val="000000"/>
              </a:solidFill>
              <a:latin typeface="Maven Pro"/>
              <a:ea typeface="Maven Pro"/>
              <a:cs typeface="Maven Pro"/>
              <a:sym typeface="Maven Pro"/>
            </a:endParaRPr>
          </a:p>
          <a:p>
            <a:pPr marL="457200" lvl="0" indent="-338137" algn="l" rtl="0">
              <a:lnSpc>
                <a:spcPct val="100000"/>
              </a:lnSpc>
              <a:spcBef>
                <a:spcPts val="1100"/>
              </a:spcBef>
              <a:spcAft>
                <a:spcPts val="0"/>
              </a:spcAft>
              <a:buClr>
                <a:srgbClr val="000000"/>
              </a:buClr>
              <a:buSzPts val="1725"/>
              <a:buFont typeface="Maven Pro"/>
              <a:buAutoNum type="arabicPeriod"/>
            </a:pPr>
            <a:r>
              <a:rPr lang="en" sz="1725" b="1">
                <a:solidFill>
                  <a:srgbClr val="000000"/>
                </a:solidFill>
                <a:latin typeface="Maven Pro"/>
                <a:ea typeface="Maven Pro"/>
                <a:cs typeface="Maven Pro"/>
                <a:sym typeface="Maven Pro"/>
              </a:rPr>
              <a:t>Advanced Features and Data Analysis</a:t>
            </a:r>
            <a:endParaRPr sz="1725" b="1">
              <a:latin typeface="Maven Pro"/>
              <a:ea typeface="Maven Pro"/>
              <a:cs typeface="Maven Pro"/>
              <a:sym typeface="Maven Pr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pic>
        <p:nvPicPr>
          <p:cNvPr id="572" name="Google Shape;572;p39" descr="preencoded.pn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573" name="Google Shape;573;p39"/>
          <p:cNvSpPr/>
          <p:nvPr/>
        </p:nvSpPr>
        <p:spPr>
          <a:xfrm>
            <a:off x="0" y="0"/>
            <a:ext cx="9144000" cy="5143500"/>
          </a:xfrm>
          <a:prstGeom prst="rect">
            <a:avLst/>
          </a:prstGeom>
          <a:solidFill>
            <a:srgbClr val="FFFFFF">
              <a:alpha val="74901"/>
            </a:srgbClr>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574" name="Google Shape;574;p39"/>
          <p:cNvSpPr/>
          <p:nvPr/>
        </p:nvSpPr>
        <p:spPr>
          <a:xfrm>
            <a:off x="541050" y="1053875"/>
            <a:ext cx="8061900" cy="556800"/>
          </a:xfrm>
          <a:prstGeom prst="rect">
            <a:avLst/>
          </a:prstGeom>
          <a:noFill/>
          <a:ln>
            <a:noFill/>
          </a:ln>
        </p:spPr>
        <p:txBody>
          <a:bodyPr spcFirstLastPara="1" wrap="square" lIns="57150" tIns="28575" rIns="57150" bIns="28575" anchor="t" anchorCtr="0">
            <a:noAutofit/>
          </a:bodyPr>
          <a:lstStyle/>
          <a:p>
            <a:pPr marL="0" marR="0" lvl="0" indent="0" algn="l" rtl="0">
              <a:lnSpc>
                <a:spcPct val="125011"/>
              </a:lnSpc>
              <a:spcBef>
                <a:spcPts val="0"/>
              </a:spcBef>
              <a:spcAft>
                <a:spcPts val="0"/>
              </a:spcAft>
              <a:buClr>
                <a:srgbClr val="000000"/>
              </a:buClr>
              <a:buSzPts val="2700"/>
              <a:buFont typeface="Arial"/>
              <a:buNone/>
            </a:pPr>
            <a:r>
              <a:rPr lang="en" sz="2700" b="1" i="0" u="none" strike="noStrike" cap="none">
                <a:solidFill>
                  <a:srgbClr val="000000"/>
                </a:solidFill>
                <a:latin typeface="Arial"/>
                <a:ea typeface="Arial"/>
                <a:cs typeface="Arial"/>
                <a:sym typeface="Arial"/>
              </a:rPr>
              <a:t>Utilizing Looker Studio for Predictive Analytics</a:t>
            </a:r>
            <a:endParaRPr sz="2700" b="0" i="0" u="none" strike="noStrike" cap="none">
              <a:solidFill>
                <a:schemeClr val="dk1"/>
              </a:solidFill>
              <a:latin typeface="Calibri"/>
              <a:ea typeface="Calibri"/>
              <a:cs typeface="Calibri"/>
              <a:sym typeface="Calibri"/>
            </a:endParaRPr>
          </a:p>
        </p:txBody>
      </p:sp>
      <p:sp>
        <p:nvSpPr>
          <p:cNvPr id="575" name="Google Shape;575;p39"/>
          <p:cNvSpPr/>
          <p:nvPr/>
        </p:nvSpPr>
        <p:spPr>
          <a:xfrm>
            <a:off x="801000" y="2386225"/>
            <a:ext cx="7542000" cy="924900"/>
          </a:xfrm>
          <a:prstGeom prst="rect">
            <a:avLst/>
          </a:prstGeom>
          <a:noFill/>
          <a:ln>
            <a:noFill/>
          </a:ln>
        </p:spPr>
        <p:txBody>
          <a:bodyPr spcFirstLastPara="1" wrap="square" lIns="57150" tIns="28575" rIns="57150" bIns="28575" anchor="t" anchorCtr="0">
            <a:noAutofit/>
          </a:bodyPr>
          <a:lstStyle/>
          <a:p>
            <a:pPr marL="215900" marR="0" lvl="0" indent="-241300" algn="l" rtl="0">
              <a:lnSpc>
                <a:spcPct val="159942"/>
              </a:lnSpc>
              <a:spcBef>
                <a:spcPts val="0"/>
              </a:spcBef>
              <a:spcAft>
                <a:spcPts val="0"/>
              </a:spcAft>
              <a:buClr>
                <a:srgbClr val="272525"/>
              </a:buClr>
              <a:buSzPts val="1400"/>
              <a:buFont typeface="Arial"/>
              <a:buChar char="•"/>
            </a:pPr>
            <a:r>
              <a:rPr lang="en" b="1" i="0" u="none" strike="noStrike" cap="none" dirty="0">
                <a:solidFill>
                  <a:srgbClr val="272525"/>
                </a:solidFill>
                <a:latin typeface="Arial"/>
                <a:ea typeface="Arial"/>
                <a:cs typeface="Arial"/>
                <a:sym typeface="Arial"/>
              </a:rPr>
              <a:t>Data exploration:</a:t>
            </a:r>
            <a:r>
              <a:rPr lang="en" b="0" i="0" u="none" strike="noStrike" cap="none" dirty="0">
                <a:solidFill>
                  <a:srgbClr val="272525"/>
                </a:solidFill>
                <a:latin typeface="Arial"/>
                <a:ea typeface="Arial"/>
                <a:cs typeface="Arial"/>
                <a:sym typeface="Arial"/>
              </a:rPr>
              <a:t> Utilizing Looker to discover trends, patterns, and possible insights</a:t>
            </a:r>
            <a:br>
              <a:rPr lang="en" b="0" i="0" u="none" strike="noStrike" cap="none" dirty="0">
                <a:solidFill>
                  <a:srgbClr val="272525"/>
                </a:solidFill>
                <a:latin typeface="Arial"/>
                <a:ea typeface="Arial"/>
                <a:cs typeface="Arial"/>
                <a:sym typeface="Arial"/>
              </a:rPr>
            </a:br>
            <a:endParaRPr b="0" i="0" u="none" strike="noStrike" cap="none" dirty="0">
              <a:solidFill>
                <a:srgbClr val="272525"/>
              </a:solidFill>
              <a:latin typeface="Arial"/>
              <a:ea typeface="Arial"/>
              <a:cs typeface="Arial"/>
              <a:sym typeface="Arial"/>
            </a:endParaRPr>
          </a:p>
          <a:p>
            <a:pPr marL="215900" marR="0" lvl="0" indent="-241300" algn="l" rtl="0">
              <a:lnSpc>
                <a:spcPct val="159942"/>
              </a:lnSpc>
              <a:spcBef>
                <a:spcPts val="0"/>
              </a:spcBef>
              <a:spcAft>
                <a:spcPts val="0"/>
              </a:spcAft>
              <a:buClr>
                <a:srgbClr val="272525"/>
              </a:buClr>
              <a:buSzPts val="1400"/>
              <a:buFont typeface="Arial"/>
              <a:buChar char="•"/>
            </a:pPr>
            <a:r>
              <a:rPr lang="en" b="1" dirty="0">
                <a:solidFill>
                  <a:srgbClr val="272525"/>
                </a:solidFill>
              </a:rPr>
              <a:t>Visualization:</a:t>
            </a:r>
            <a:r>
              <a:rPr lang="en" dirty="0">
                <a:solidFill>
                  <a:srgbClr val="272525"/>
                </a:solidFill>
              </a:rPr>
              <a:t> Creating interactive visual representations of predictive models and data</a:t>
            </a:r>
            <a:br>
              <a:rPr lang="en" dirty="0">
                <a:solidFill>
                  <a:srgbClr val="272525"/>
                </a:solidFill>
              </a:rPr>
            </a:br>
            <a:endParaRPr dirty="0">
              <a:solidFill>
                <a:srgbClr val="272525"/>
              </a:solidFill>
            </a:endParaRPr>
          </a:p>
          <a:p>
            <a:pPr marL="215900" marR="0" lvl="0" indent="-241300" algn="l" rtl="0">
              <a:lnSpc>
                <a:spcPct val="159942"/>
              </a:lnSpc>
              <a:spcBef>
                <a:spcPts val="0"/>
              </a:spcBef>
              <a:spcAft>
                <a:spcPts val="0"/>
              </a:spcAft>
              <a:buClr>
                <a:srgbClr val="272525"/>
              </a:buClr>
              <a:buSzPts val="1400"/>
              <a:buFont typeface="Arial"/>
              <a:buChar char="•"/>
            </a:pPr>
            <a:r>
              <a:rPr lang="en" b="1" dirty="0">
                <a:solidFill>
                  <a:srgbClr val="272525"/>
                </a:solidFill>
              </a:rPr>
              <a:t>Collaborative insights</a:t>
            </a:r>
            <a:r>
              <a:rPr lang="en" dirty="0">
                <a:solidFill>
                  <a:srgbClr val="272525"/>
                </a:solidFill>
              </a:rPr>
              <a:t>: Sharing and discussing predictive analytics with stakeholders</a:t>
            </a:r>
            <a:endParaRPr dirty="0">
              <a:solidFill>
                <a:srgbClr val="272525"/>
              </a:solidFill>
            </a:endParaRPr>
          </a:p>
        </p:txBody>
      </p:sp>
      <p:sp>
        <p:nvSpPr>
          <p:cNvPr id="576" name="Google Shape;576;p39"/>
          <p:cNvSpPr/>
          <p:nvPr/>
        </p:nvSpPr>
        <p:spPr>
          <a:xfrm>
            <a:off x="1495871" y="3033489"/>
            <a:ext cx="6374383" cy="222126"/>
          </a:xfrm>
          <a:prstGeom prst="rect">
            <a:avLst/>
          </a:prstGeom>
          <a:noFill/>
          <a:ln>
            <a:noFill/>
          </a:ln>
        </p:spPr>
        <p:txBody>
          <a:bodyPr spcFirstLastPara="1" wrap="square" lIns="57150" tIns="28575" rIns="57150" bIns="28575" anchor="t" anchorCtr="0">
            <a:noAutofit/>
          </a:bodyPr>
          <a:lstStyle/>
          <a:p>
            <a:pPr marL="0" marR="0" lvl="0" indent="0" algn="l" rtl="0">
              <a:lnSpc>
                <a:spcPct val="159942"/>
              </a:lnSpc>
              <a:spcBef>
                <a:spcPts val="0"/>
              </a:spcBef>
              <a:spcAft>
                <a:spcPts val="0"/>
              </a:spcAft>
              <a:buNone/>
            </a:pPr>
            <a:endParaRPr sz="1100" b="1">
              <a:solidFill>
                <a:srgbClr val="272525"/>
              </a:solidFill>
            </a:endParaRPr>
          </a:p>
          <a:p>
            <a:pPr marL="0" marR="0" lvl="0" indent="0" algn="l" rtl="0">
              <a:lnSpc>
                <a:spcPct val="159942"/>
              </a:lnSpc>
              <a:spcBef>
                <a:spcPts val="0"/>
              </a:spcBef>
              <a:spcAft>
                <a:spcPts val="0"/>
              </a:spcAft>
              <a:buNone/>
            </a:pPr>
            <a:endParaRPr sz="1100" b="1">
              <a:solidFill>
                <a:srgbClr val="272525"/>
              </a:solidFill>
            </a:endParaRPr>
          </a:p>
        </p:txBody>
      </p:sp>
      <p:sp>
        <p:nvSpPr>
          <p:cNvPr id="577" name="Google Shape;577;p39"/>
          <p:cNvSpPr/>
          <p:nvPr/>
        </p:nvSpPr>
        <p:spPr>
          <a:xfrm>
            <a:off x="1495871" y="3311128"/>
            <a:ext cx="6374383" cy="222126"/>
          </a:xfrm>
          <a:prstGeom prst="rect">
            <a:avLst/>
          </a:prstGeom>
          <a:noFill/>
          <a:ln>
            <a:noFill/>
          </a:ln>
        </p:spPr>
        <p:txBody>
          <a:bodyPr spcFirstLastPara="1" wrap="square" lIns="57150" tIns="28575" rIns="57150" bIns="28575" anchor="t" anchorCtr="0">
            <a:noAutofit/>
          </a:bodyPr>
          <a:lstStyle/>
          <a:p>
            <a:pPr marL="0" marR="0" lvl="0" indent="0" algn="l" rtl="0">
              <a:lnSpc>
                <a:spcPct val="159942"/>
              </a:lnSpc>
              <a:spcBef>
                <a:spcPts val="0"/>
              </a:spcBef>
              <a:spcAft>
                <a:spcPts val="0"/>
              </a:spcAft>
              <a:buNone/>
            </a:pPr>
            <a:endParaRPr sz="1100" b="1">
              <a:solidFill>
                <a:srgbClr val="272525"/>
              </a:solidFill>
            </a:endParaRPr>
          </a:p>
          <a:p>
            <a:pPr marL="0" marR="0" lvl="0" indent="0" algn="l" rtl="0">
              <a:lnSpc>
                <a:spcPct val="159942"/>
              </a:lnSpc>
              <a:spcBef>
                <a:spcPts val="0"/>
              </a:spcBef>
              <a:spcAft>
                <a:spcPts val="0"/>
              </a:spcAft>
              <a:buNone/>
            </a:pPr>
            <a:endParaRPr sz="1100" b="1">
              <a:solidFill>
                <a:srgbClr val="272525"/>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pic>
        <p:nvPicPr>
          <p:cNvPr id="583" name="Google Shape;583;p40" descr="preencoded.pn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584" name="Google Shape;584;p40"/>
          <p:cNvSpPr/>
          <p:nvPr/>
        </p:nvSpPr>
        <p:spPr>
          <a:xfrm>
            <a:off x="0" y="0"/>
            <a:ext cx="9144000" cy="5143500"/>
          </a:xfrm>
          <a:prstGeom prst="rect">
            <a:avLst/>
          </a:prstGeom>
          <a:solidFill>
            <a:srgbClr val="FFFFFF">
              <a:alpha val="74901"/>
            </a:srgbClr>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pic>
        <p:nvPicPr>
          <p:cNvPr id="585" name="Google Shape;585;p40" descr="preencoded.png"/>
          <p:cNvPicPr preferRelativeResize="0"/>
          <p:nvPr/>
        </p:nvPicPr>
        <p:blipFill rotWithShape="1">
          <a:blip r:embed="rId4">
            <a:alphaModFix/>
          </a:blip>
          <a:srcRect/>
          <a:stretch/>
        </p:blipFill>
        <p:spPr>
          <a:xfrm>
            <a:off x="50" y="0"/>
            <a:ext cx="9143999" cy="51434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pic>
        <p:nvPicPr>
          <p:cNvPr id="591" name="Google Shape;591;p41" descr="preencoded.pn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592" name="Google Shape;592;p41"/>
          <p:cNvSpPr/>
          <p:nvPr/>
        </p:nvSpPr>
        <p:spPr>
          <a:xfrm>
            <a:off x="0" y="0"/>
            <a:ext cx="9144000" cy="5143500"/>
          </a:xfrm>
          <a:prstGeom prst="rect">
            <a:avLst/>
          </a:prstGeom>
          <a:solidFill>
            <a:srgbClr val="FFFFFF">
              <a:alpha val="74901"/>
            </a:srgbClr>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pic>
        <p:nvPicPr>
          <p:cNvPr id="593" name="Google Shape;593;p41" descr="preencoded.png"/>
          <p:cNvPicPr preferRelativeResize="0"/>
          <p:nvPr/>
        </p:nvPicPr>
        <p:blipFill rotWithShape="1">
          <a:blip r:embed="rId4">
            <a:alphaModFix/>
          </a:blip>
          <a:srcRect/>
          <a:stretch/>
        </p:blipFill>
        <p:spPr>
          <a:xfrm>
            <a:off x="0" y="6081"/>
            <a:ext cx="9144001" cy="513133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599" name="Google Shape;599;p42" descr="preencoded.pn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600" name="Google Shape;600;p42"/>
          <p:cNvSpPr/>
          <p:nvPr/>
        </p:nvSpPr>
        <p:spPr>
          <a:xfrm>
            <a:off x="0" y="0"/>
            <a:ext cx="9144000" cy="5145137"/>
          </a:xfrm>
          <a:prstGeom prst="rect">
            <a:avLst/>
          </a:prstGeom>
          <a:solidFill>
            <a:srgbClr val="FFFFFF">
              <a:alpha val="74901"/>
            </a:srgbClr>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pic>
        <p:nvPicPr>
          <p:cNvPr id="601" name="Google Shape;601;p42" descr="preencoded.png"/>
          <p:cNvPicPr preferRelativeResize="0"/>
          <p:nvPr/>
        </p:nvPicPr>
        <p:blipFill rotWithShape="1">
          <a:blip r:embed="rId4">
            <a:alphaModFix/>
          </a:blip>
          <a:srcRect/>
          <a:stretch/>
        </p:blipFill>
        <p:spPr>
          <a:xfrm>
            <a:off x="932300" y="-813"/>
            <a:ext cx="7279400" cy="51451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pic>
        <p:nvPicPr>
          <p:cNvPr id="607" name="Google Shape;607;p43" descr="preencoded.pn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608" name="Google Shape;608;p43"/>
          <p:cNvSpPr/>
          <p:nvPr/>
        </p:nvSpPr>
        <p:spPr>
          <a:xfrm>
            <a:off x="0" y="0"/>
            <a:ext cx="9144000" cy="5143500"/>
          </a:xfrm>
          <a:prstGeom prst="rect">
            <a:avLst/>
          </a:prstGeom>
          <a:solidFill>
            <a:srgbClr val="FFFFFF">
              <a:alpha val="74901"/>
            </a:srgbClr>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pic>
        <p:nvPicPr>
          <p:cNvPr id="609" name="Google Shape;609;p43" descr="preencoded.png"/>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610" name="Google Shape;610;p43"/>
          <p:cNvSpPr/>
          <p:nvPr/>
        </p:nvSpPr>
        <p:spPr>
          <a:xfrm>
            <a:off x="0" y="0"/>
            <a:ext cx="9144000" cy="5143500"/>
          </a:xfrm>
          <a:prstGeom prst="rect">
            <a:avLst/>
          </a:prstGeom>
          <a:solidFill>
            <a:srgbClr val="FFFFFF">
              <a:alpha val="84705"/>
            </a:srgbClr>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pic>
        <p:nvPicPr>
          <p:cNvPr id="611" name="Google Shape;611;p43" descr="preencoded.png"/>
          <p:cNvPicPr preferRelativeResize="0"/>
          <p:nvPr/>
        </p:nvPicPr>
        <p:blipFill rotWithShape="1">
          <a:blip r:embed="rId5">
            <a:alphaModFix/>
          </a:blip>
          <a:srcRect/>
          <a:stretch/>
        </p:blipFill>
        <p:spPr>
          <a:xfrm>
            <a:off x="977250" y="0"/>
            <a:ext cx="7189500" cy="51435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pic>
        <p:nvPicPr>
          <p:cNvPr id="617" name="Google Shape;617;p44" descr="preencoded.pn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618" name="Google Shape;618;p44"/>
          <p:cNvSpPr/>
          <p:nvPr/>
        </p:nvSpPr>
        <p:spPr>
          <a:xfrm>
            <a:off x="0" y="0"/>
            <a:ext cx="9144000" cy="5143500"/>
          </a:xfrm>
          <a:prstGeom prst="rect">
            <a:avLst/>
          </a:prstGeom>
          <a:solidFill>
            <a:srgbClr val="FFFFFF">
              <a:alpha val="74901"/>
            </a:srgbClr>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619" name="Google Shape;619;p44"/>
          <p:cNvSpPr/>
          <p:nvPr/>
        </p:nvSpPr>
        <p:spPr>
          <a:xfrm>
            <a:off x="2122396" y="739399"/>
            <a:ext cx="4899300" cy="434100"/>
          </a:xfrm>
          <a:prstGeom prst="rect">
            <a:avLst/>
          </a:prstGeom>
          <a:noFill/>
          <a:ln>
            <a:noFill/>
          </a:ln>
        </p:spPr>
        <p:txBody>
          <a:bodyPr spcFirstLastPara="1" wrap="square" lIns="57150" tIns="28575" rIns="57150" bIns="28575" anchor="t" anchorCtr="0">
            <a:noAutofit/>
          </a:bodyPr>
          <a:lstStyle/>
          <a:p>
            <a:pPr marL="0" marR="0" lvl="0" indent="0" algn="l" rtl="0">
              <a:lnSpc>
                <a:spcPct val="125011"/>
              </a:lnSpc>
              <a:spcBef>
                <a:spcPts val="0"/>
              </a:spcBef>
              <a:spcAft>
                <a:spcPts val="0"/>
              </a:spcAft>
              <a:buClr>
                <a:srgbClr val="000000"/>
              </a:buClr>
              <a:buSzPts val="2700"/>
              <a:buFont typeface="Arial"/>
              <a:buNone/>
            </a:pPr>
            <a:r>
              <a:rPr lang="en" sz="2700" b="1">
                <a:solidFill>
                  <a:srgbClr val="000000"/>
                </a:solidFill>
                <a:latin typeface="Arial"/>
                <a:ea typeface="Arial"/>
                <a:cs typeface="Arial"/>
                <a:sym typeface="Arial"/>
              </a:rPr>
              <a:t>Data Storytelling Techniques</a:t>
            </a:r>
            <a:endParaRPr sz="2700">
              <a:solidFill>
                <a:schemeClr val="dk1"/>
              </a:solidFill>
              <a:latin typeface="Calibri"/>
              <a:ea typeface="Calibri"/>
              <a:cs typeface="Calibri"/>
              <a:sym typeface="Calibri"/>
            </a:endParaRPr>
          </a:p>
        </p:txBody>
      </p:sp>
      <p:pic>
        <p:nvPicPr>
          <p:cNvPr id="620" name="Google Shape;620;p44" descr="preencoded.png"/>
          <p:cNvPicPr preferRelativeResize="0"/>
          <p:nvPr/>
        </p:nvPicPr>
        <p:blipFill rotWithShape="1">
          <a:blip r:embed="rId4">
            <a:alphaModFix/>
          </a:blip>
          <a:srcRect/>
          <a:stretch/>
        </p:blipFill>
        <p:spPr>
          <a:xfrm>
            <a:off x="788321" y="1870621"/>
            <a:ext cx="347142" cy="347142"/>
          </a:xfrm>
          <a:prstGeom prst="rect">
            <a:avLst/>
          </a:prstGeom>
          <a:noFill/>
          <a:ln>
            <a:noFill/>
          </a:ln>
        </p:spPr>
      </p:pic>
      <p:sp>
        <p:nvSpPr>
          <p:cNvPr id="621" name="Google Shape;621;p44"/>
          <p:cNvSpPr/>
          <p:nvPr/>
        </p:nvSpPr>
        <p:spPr>
          <a:xfrm>
            <a:off x="788321" y="2356619"/>
            <a:ext cx="1701180" cy="433983"/>
          </a:xfrm>
          <a:prstGeom prst="rect">
            <a:avLst/>
          </a:prstGeom>
          <a:noFill/>
          <a:ln>
            <a:noFill/>
          </a:ln>
        </p:spPr>
        <p:txBody>
          <a:bodyPr spcFirstLastPara="1" wrap="square" lIns="57150" tIns="28575" rIns="57150" bIns="28575" anchor="t" anchorCtr="0">
            <a:noAutofit/>
          </a:bodyPr>
          <a:lstStyle/>
          <a:p>
            <a:pPr marL="0" marR="0" lvl="0" indent="0" algn="l" rtl="0">
              <a:lnSpc>
                <a:spcPct val="125011"/>
              </a:lnSpc>
              <a:spcBef>
                <a:spcPts val="0"/>
              </a:spcBef>
              <a:spcAft>
                <a:spcPts val="0"/>
              </a:spcAft>
              <a:buClr>
                <a:srgbClr val="272525"/>
              </a:buClr>
              <a:buSzPts val="1400"/>
              <a:buFont typeface="Arial"/>
              <a:buNone/>
            </a:pPr>
            <a:r>
              <a:rPr lang="en" sz="1400" b="1" dirty="0">
                <a:solidFill>
                  <a:srgbClr val="272525"/>
                </a:solidFill>
                <a:latin typeface="Arial"/>
                <a:ea typeface="Arial"/>
                <a:cs typeface="Arial"/>
                <a:sym typeface="Arial"/>
              </a:rPr>
              <a:t>Data Visualization</a:t>
            </a:r>
            <a:endParaRPr sz="1400" dirty="0">
              <a:solidFill>
                <a:schemeClr val="dk1"/>
              </a:solidFill>
              <a:latin typeface="Calibri"/>
              <a:ea typeface="Calibri"/>
              <a:cs typeface="Calibri"/>
              <a:sym typeface="Calibri"/>
            </a:endParaRPr>
          </a:p>
        </p:txBody>
      </p:sp>
      <p:sp>
        <p:nvSpPr>
          <p:cNvPr id="622" name="Google Shape;622;p44"/>
          <p:cNvSpPr/>
          <p:nvPr/>
        </p:nvSpPr>
        <p:spPr>
          <a:xfrm>
            <a:off x="788321" y="2873871"/>
            <a:ext cx="1492895" cy="1110630"/>
          </a:xfrm>
          <a:prstGeom prst="rect">
            <a:avLst/>
          </a:prstGeom>
          <a:noFill/>
          <a:ln>
            <a:noFill/>
          </a:ln>
        </p:spPr>
        <p:txBody>
          <a:bodyPr spcFirstLastPara="1" wrap="square" lIns="57150" tIns="28575" rIns="57150" bIns="28575" anchor="t" anchorCtr="0">
            <a:noAutofit/>
          </a:bodyPr>
          <a:lstStyle/>
          <a:p>
            <a:pPr marL="0" marR="0" lvl="0" indent="0" algn="l" rtl="0">
              <a:lnSpc>
                <a:spcPct val="159942"/>
              </a:lnSpc>
              <a:spcBef>
                <a:spcPts val="0"/>
              </a:spcBef>
              <a:spcAft>
                <a:spcPts val="0"/>
              </a:spcAft>
              <a:buClr>
                <a:srgbClr val="272525"/>
              </a:buClr>
              <a:buSzPts val="1100"/>
              <a:buFont typeface="Arial"/>
              <a:buNone/>
            </a:pPr>
            <a:r>
              <a:rPr lang="en" sz="1100" dirty="0">
                <a:solidFill>
                  <a:srgbClr val="272525"/>
                </a:solidFill>
                <a:latin typeface="Arial"/>
                <a:ea typeface="Arial"/>
                <a:cs typeface="Arial"/>
                <a:sym typeface="Arial"/>
              </a:rPr>
              <a:t>Illustrating data with engaging and clear visual representations for easy understanding.</a:t>
            </a:r>
            <a:endParaRPr sz="1100" dirty="0">
              <a:solidFill>
                <a:schemeClr val="dk1"/>
              </a:solidFill>
              <a:latin typeface="Calibri"/>
              <a:ea typeface="Calibri"/>
              <a:cs typeface="Calibri"/>
              <a:sym typeface="Calibri"/>
            </a:endParaRPr>
          </a:p>
        </p:txBody>
      </p:sp>
      <p:pic>
        <p:nvPicPr>
          <p:cNvPr id="623" name="Google Shape;623;p44" descr="preencoded.png"/>
          <p:cNvPicPr preferRelativeResize="0"/>
          <p:nvPr/>
        </p:nvPicPr>
        <p:blipFill rotWithShape="1">
          <a:blip r:embed="rId5">
            <a:alphaModFix/>
          </a:blip>
          <a:srcRect/>
          <a:stretch/>
        </p:blipFill>
        <p:spPr>
          <a:xfrm>
            <a:off x="2703990" y="1870621"/>
            <a:ext cx="347142" cy="347142"/>
          </a:xfrm>
          <a:prstGeom prst="rect">
            <a:avLst/>
          </a:prstGeom>
          <a:noFill/>
          <a:ln>
            <a:noFill/>
          </a:ln>
        </p:spPr>
      </p:pic>
      <p:sp>
        <p:nvSpPr>
          <p:cNvPr id="624" name="Google Shape;624;p44"/>
          <p:cNvSpPr/>
          <p:nvPr/>
        </p:nvSpPr>
        <p:spPr>
          <a:xfrm>
            <a:off x="2703990" y="2356619"/>
            <a:ext cx="1909464" cy="433983"/>
          </a:xfrm>
          <a:prstGeom prst="rect">
            <a:avLst/>
          </a:prstGeom>
          <a:noFill/>
          <a:ln>
            <a:noFill/>
          </a:ln>
        </p:spPr>
        <p:txBody>
          <a:bodyPr spcFirstLastPara="1" wrap="square" lIns="57150" tIns="28575" rIns="57150" bIns="28575" anchor="t" anchorCtr="0">
            <a:noAutofit/>
          </a:bodyPr>
          <a:lstStyle/>
          <a:p>
            <a:pPr marL="0" marR="0" lvl="0" indent="0" algn="l" rtl="0">
              <a:lnSpc>
                <a:spcPct val="125011"/>
              </a:lnSpc>
              <a:spcBef>
                <a:spcPts val="0"/>
              </a:spcBef>
              <a:spcAft>
                <a:spcPts val="0"/>
              </a:spcAft>
              <a:buClr>
                <a:srgbClr val="272525"/>
              </a:buClr>
              <a:buSzPts val="1400"/>
              <a:buFont typeface="Arial"/>
              <a:buNone/>
            </a:pPr>
            <a:r>
              <a:rPr lang="en" sz="1400" b="1" dirty="0">
                <a:solidFill>
                  <a:srgbClr val="272525"/>
                </a:solidFill>
                <a:latin typeface="Arial"/>
                <a:ea typeface="Arial"/>
                <a:cs typeface="Arial"/>
                <a:sym typeface="Arial"/>
              </a:rPr>
              <a:t>Data Communication</a:t>
            </a:r>
            <a:endParaRPr sz="1400" dirty="0">
              <a:solidFill>
                <a:schemeClr val="dk1"/>
              </a:solidFill>
              <a:latin typeface="Calibri"/>
              <a:ea typeface="Calibri"/>
              <a:cs typeface="Calibri"/>
              <a:sym typeface="Calibri"/>
            </a:endParaRPr>
          </a:p>
        </p:txBody>
      </p:sp>
      <p:sp>
        <p:nvSpPr>
          <p:cNvPr id="625" name="Google Shape;625;p44"/>
          <p:cNvSpPr/>
          <p:nvPr/>
        </p:nvSpPr>
        <p:spPr>
          <a:xfrm>
            <a:off x="2703990" y="2873871"/>
            <a:ext cx="1492895" cy="1110630"/>
          </a:xfrm>
          <a:prstGeom prst="rect">
            <a:avLst/>
          </a:prstGeom>
          <a:noFill/>
          <a:ln>
            <a:noFill/>
          </a:ln>
        </p:spPr>
        <p:txBody>
          <a:bodyPr spcFirstLastPara="1" wrap="square" lIns="57150" tIns="28575" rIns="57150" bIns="28575" anchor="t" anchorCtr="0">
            <a:noAutofit/>
          </a:bodyPr>
          <a:lstStyle/>
          <a:p>
            <a:pPr marL="0" marR="0" lvl="0" indent="0" algn="l" rtl="0">
              <a:lnSpc>
                <a:spcPct val="159942"/>
              </a:lnSpc>
              <a:spcBef>
                <a:spcPts val="0"/>
              </a:spcBef>
              <a:spcAft>
                <a:spcPts val="0"/>
              </a:spcAft>
              <a:buClr>
                <a:srgbClr val="272525"/>
              </a:buClr>
              <a:buSzPts val="1100"/>
              <a:buFont typeface="Arial"/>
              <a:buNone/>
            </a:pPr>
            <a:r>
              <a:rPr lang="en" sz="1100">
                <a:solidFill>
                  <a:srgbClr val="272525"/>
                </a:solidFill>
                <a:latin typeface="Arial"/>
                <a:ea typeface="Arial"/>
                <a:cs typeface="Arial"/>
                <a:sym typeface="Arial"/>
              </a:rPr>
              <a:t>Conveying complex data insights in a simple, compelling manner to diverse audiences.</a:t>
            </a:r>
            <a:endParaRPr sz="1100">
              <a:solidFill>
                <a:schemeClr val="dk1"/>
              </a:solidFill>
              <a:latin typeface="Calibri"/>
              <a:ea typeface="Calibri"/>
              <a:cs typeface="Calibri"/>
              <a:sym typeface="Calibri"/>
            </a:endParaRPr>
          </a:p>
        </p:txBody>
      </p:sp>
      <p:pic>
        <p:nvPicPr>
          <p:cNvPr id="626" name="Google Shape;626;p44" descr="preencoded.png"/>
          <p:cNvPicPr preferRelativeResize="0"/>
          <p:nvPr/>
        </p:nvPicPr>
        <p:blipFill rotWithShape="1">
          <a:blip r:embed="rId6">
            <a:alphaModFix/>
          </a:blip>
          <a:srcRect/>
          <a:stretch/>
        </p:blipFill>
        <p:spPr>
          <a:xfrm>
            <a:off x="4935752" y="1870621"/>
            <a:ext cx="347142" cy="347142"/>
          </a:xfrm>
          <a:prstGeom prst="rect">
            <a:avLst/>
          </a:prstGeom>
          <a:noFill/>
          <a:ln>
            <a:noFill/>
          </a:ln>
        </p:spPr>
      </p:pic>
      <p:sp>
        <p:nvSpPr>
          <p:cNvPr id="627" name="Google Shape;627;p44"/>
          <p:cNvSpPr/>
          <p:nvPr/>
        </p:nvSpPr>
        <p:spPr>
          <a:xfrm>
            <a:off x="4935752" y="2356619"/>
            <a:ext cx="1701180" cy="433983"/>
          </a:xfrm>
          <a:prstGeom prst="rect">
            <a:avLst/>
          </a:prstGeom>
          <a:noFill/>
          <a:ln>
            <a:noFill/>
          </a:ln>
        </p:spPr>
        <p:txBody>
          <a:bodyPr spcFirstLastPara="1" wrap="square" lIns="57150" tIns="28575" rIns="57150" bIns="28575" anchor="t" anchorCtr="0">
            <a:noAutofit/>
          </a:bodyPr>
          <a:lstStyle/>
          <a:p>
            <a:pPr marL="0" marR="0" lvl="0" indent="0" algn="l" rtl="0">
              <a:lnSpc>
                <a:spcPct val="125011"/>
              </a:lnSpc>
              <a:spcBef>
                <a:spcPts val="0"/>
              </a:spcBef>
              <a:spcAft>
                <a:spcPts val="0"/>
              </a:spcAft>
              <a:buClr>
                <a:srgbClr val="272525"/>
              </a:buClr>
              <a:buSzPts val="1400"/>
              <a:buFont typeface="Arial"/>
              <a:buNone/>
            </a:pPr>
            <a:r>
              <a:rPr lang="en" sz="1400" b="1" dirty="0">
                <a:solidFill>
                  <a:srgbClr val="272525"/>
                </a:solidFill>
                <a:latin typeface="Arial"/>
                <a:ea typeface="Arial"/>
                <a:cs typeface="Arial"/>
                <a:sym typeface="Arial"/>
              </a:rPr>
              <a:t>Data Interpretation</a:t>
            </a:r>
            <a:endParaRPr sz="1400" dirty="0">
              <a:solidFill>
                <a:schemeClr val="dk1"/>
              </a:solidFill>
              <a:latin typeface="Calibri"/>
              <a:ea typeface="Calibri"/>
              <a:cs typeface="Calibri"/>
              <a:sym typeface="Calibri"/>
            </a:endParaRPr>
          </a:p>
        </p:txBody>
      </p:sp>
      <p:sp>
        <p:nvSpPr>
          <p:cNvPr id="628" name="Google Shape;628;p44"/>
          <p:cNvSpPr/>
          <p:nvPr/>
        </p:nvSpPr>
        <p:spPr>
          <a:xfrm>
            <a:off x="4935752" y="2873871"/>
            <a:ext cx="1492895" cy="888504"/>
          </a:xfrm>
          <a:prstGeom prst="rect">
            <a:avLst/>
          </a:prstGeom>
          <a:noFill/>
          <a:ln>
            <a:noFill/>
          </a:ln>
        </p:spPr>
        <p:txBody>
          <a:bodyPr spcFirstLastPara="1" wrap="square" lIns="57150" tIns="28575" rIns="57150" bIns="28575" anchor="t" anchorCtr="0">
            <a:noAutofit/>
          </a:bodyPr>
          <a:lstStyle/>
          <a:p>
            <a:pPr marL="0" marR="0" lvl="0" indent="0" algn="l" rtl="0">
              <a:lnSpc>
                <a:spcPct val="159942"/>
              </a:lnSpc>
              <a:spcBef>
                <a:spcPts val="0"/>
              </a:spcBef>
              <a:spcAft>
                <a:spcPts val="0"/>
              </a:spcAft>
              <a:buClr>
                <a:srgbClr val="272525"/>
              </a:buClr>
              <a:buSzPts val="1100"/>
              <a:buFont typeface="Arial"/>
              <a:buNone/>
            </a:pPr>
            <a:r>
              <a:rPr lang="en" sz="1100">
                <a:solidFill>
                  <a:srgbClr val="272525"/>
                </a:solidFill>
                <a:latin typeface="Arial"/>
                <a:ea typeface="Arial"/>
                <a:cs typeface="Arial"/>
                <a:sym typeface="Arial"/>
              </a:rPr>
              <a:t>Utilizing analytical thinking to interpret data and craft a compelling narrative.</a:t>
            </a:r>
            <a:endParaRPr sz="1100">
              <a:solidFill>
                <a:schemeClr val="dk1"/>
              </a:solidFill>
              <a:latin typeface="Calibri"/>
              <a:ea typeface="Calibri"/>
              <a:cs typeface="Calibri"/>
              <a:sym typeface="Calibri"/>
            </a:endParaRPr>
          </a:p>
        </p:txBody>
      </p:sp>
      <p:pic>
        <p:nvPicPr>
          <p:cNvPr id="629" name="Google Shape;629;p44" descr="preencoded.png"/>
          <p:cNvPicPr preferRelativeResize="0"/>
          <p:nvPr/>
        </p:nvPicPr>
        <p:blipFill rotWithShape="1">
          <a:blip r:embed="rId7">
            <a:alphaModFix/>
          </a:blip>
          <a:srcRect/>
          <a:stretch/>
        </p:blipFill>
        <p:spPr>
          <a:xfrm>
            <a:off x="7167508" y="1870621"/>
            <a:ext cx="347142" cy="347142"/>
          </a:xfrm>
          <a:prstGeom prst="rect">
            <a:avLst/>
          </a:prstGeom>
          <a:noFill/>
          <a:ln>
            <a:noFill/>
          </a:ln>
        </p:spPr>
      </p:pic>
      <p:sp>
        <p:nvSpPr>
          <p:cNvPr id="630" name="Google Shape;630;p44"/>
          <p:cNvSpPr/>
          <p:nvPr/>
        </p:nvSpPr>
        <p:spPr>
          <a:xfrm>
            <a:off x="7167508" y="2356619"/>
            <a:ext cx="1492969" cy="216991"/>
          </a:xfrm>
          <a:prstGeom prst="rect">
            <a:avLst/>
          </a:prstGeom>
          <a:noFill/>
          <a:ln>
            <a:noFill/>
          </a:ln>
        </p:spPr>
        <p:txBody>
          <a:bodyPr spcFirstLastPara="1" wrap="square" lIns="57150" tIns="28575" rIns="57150" bIns="28575" anchor="t" anchorCtr="0">
            <a:noAutofit/>
          </a:bodyPr>
          <a:lstStyle/>
          <a:p>
            <a:pPr marL="0" marR="0" lvl="0" indent="0" algn="l" rtl="0">
              <a:lnSpc>
                <a:spcPct val="125011"/>
              </a:lnSpc>
              <a:spcBef>
                <a:spcPts val="0"/>
              </a:spcBef>
              <a:spcAft>
                <a:spcPts val="0"/>
              </a:spcAft>
              <a:buClr>
                <a:srgbClr val="272525"/>
              </a:buClr>
              <a:buSzPts val="1400"/>
              <a:buFont typeface="Arial"/>
              <a:buNone/>
            </a:pPr>
            <a:r>
              <a:rPr lang="en" sz="1400" b="1">
                <a:solidFill>
                  <a:srgbClr val="272525"/>
                </a:solidFill>
                <a:latin typeface="Arial"/>
                <a:ea typeface="Arial"/>
                <a:cs typeface="Arial"/>
                <a:sym typeface="Arial"/>
              </a:rPr>
              <a:t>Data Analysis</a:t>
            </a:r>
            <a:endParaRPr sz="1400">
              <a:solidFill>
                <a:schemeClr val="dk1"/>
              </a:solidFill>
              <a:latin typeface="Calibri"/>
              <a:ea typeface="Calibri"/>
              <a:cs typeface="Calibri"/>
              <a:sym typeface="Calibri"/>
            </a:endParaRPr>
          </a:p>
        </p:txBody>
      </p:sp>
      <p:sp>
        <p:nvSpPr>
          <p:cNvPr id="631" name="Google Shape;631;p44"/>
          <p:cNvSpPr/>
          <p:nvPr/>
        </p:nvSpPr>
        <p:spPr>
          <a:xfrm>
            <a:off x="7167508" y="2656880"/>
            <a:ext cx="1492969" cy="1110630"/>
          </a:xfrm>
          <a:prstGeom prst="rect">
            <a:avLst/>
          </a:prstGeom>
          <a:noFill/>
          <a:ln>
            <a:noFill/>
          </a:ln>
        </p:spPr>
        <p:txBody>
          <a:bodyPr spcFirstLastPara="1" wrap="square" lIns="57150" tIns="28575" rIns="57150" bIns="28575" anchor="t" anchorCtr="0">
            <a:noAutofit/>
          </a:bodyPr>
          <a:lstStyle/>
          <a:p>
            <a:pPr marL="0" marR="0" lvl="0" indent="0" algn="l" rtl="0">
              <a:lnSpc>
                <a:spcPct val="159942"/>
              </a:lnSpc>
              <a:spcBef>
                <a:spcPts val="0"/>
              </a:spcBef>
              <a:spcAft>
                <a:spcPts val="0"/>
              </a:spcAft>
              <a:buClr>
                <a:srgbClr val="272525"/>
              </a:buClr>
              <a:buSzPts val="1100"/>
              <a:buFont typeface="Arial"/>
              <a:buNone/>
            </a:pPr>
            <a:r>
              <a:rPr lang="en" sz="1100">
                <a:solidFill>
                  <a:srgbClr val="272525"/>
                </a:solidFill>
                <a:latin typeface="Arial"/>
                <a:ea typeface="Arial"/>
                <a:cs typeface="Arial"/>
                <a:sym typeface="Arial"/>
              </a:rPr>
              <a:t>Analyzing data to uncover trends, patterns, and actionable insights for storytelling.</a:t>
            </a:r>
            <a:endParaRPr sz="110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pic>
        <p:nvPicPr>
          <p:cNvPr id="637" name="Google Shape;637;p45" descr="preencoded.pn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638" name="Google Shape;638;p45"/>
          <p:cNvSpPr/>
          <p:nvPr/>
        </p:nvSpPr>
        <p:spPr>
          <a:xfrm>
            <a:off x="0" y="0"/>
            <a:ext cx="9144000" cy="5143500"/>
          </a:xfrm>
          <a:prstGeom prst="rect">
            <a:avLst/>
          </a:prstGeom>
          <a:solidFill>
            <a:srgbClr val="FFFFFF">
              <a:alpha val="74901"/>
            </a:srgbClr>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639" name="Google Shape;639;p45"/>
          <p:cNvSpPr/>
          <p:nvPr/>
        </p:nvSpPr>
        <p:spPr>
          <a:xfrm>
            <a:off x="338667" y="214609"/>
            <a:ext cx="3104444" cy="433983"/>
          </a:xfrm>
          <a:prstGeom prst="rect">
            <a:avLst/>
          </a:prstGeom>
          <a:noFill/>
          <a:ln>
            <a:noFill/>
          </a:ln>
        </p:spPr>
        <p:txBody>
          <a:bodyPr spcFirstLastPara="1" wrap="square" lIns="57150" tIns="28575" rIns="57150" bIns="28575" anchor="t" anchorCtr="0">
            <a:noAutofit/>
          </a:bodyPr>
          <a:lstStyle/>
          <a:p>
            <a:pPr marL="0" marR="0" lvl="0" indent="0" algn="l" rtl="0">
              <a:lnSpc>
                <a:spcPct val="125011"/>
              </a:lnSpc>
              <a:spcBef>
                <a:spcPts val="0"/>
              </a:spcBef>
              <a:spcAft>
                <a:spcPts val="0"/>
              </a:spcAft>
              <a:buClr>
                <a:srgbClr val="000000"/>
              </a:buClr>
              <a:buSzPts val="2700"/>
              <a:buFont typeface="Arial"/>
              <a:buNone/>
            </a:pPr>
            <a:r>
              <a:rPr lang="en" sz="2700" b="1" dirty="0">
                <a:solidFill>
                  <a:srgbClr val="000000"/>
                </a:solidFill>
                <a:latin typeface="Arial"/>
                <a:ea typeface="Arial"/>
                <a:cs typeface="Arial"/>
                <a:sym typeface="Arial"/>
              </a:rPr>
              <a:t>Data Security and Compliance</a:t>
            </a:r>
            <a:endParaRPr sz="2700" dirty="0">
              <a:solidFill>
                <a:schemeClr val="dk1"/>
              </a:solidFill>
              <a:latin typeface="Calibri"/>
              <a:ea typeface="Calibri"/>
              <a:cs typeface="Calibri"/>
              <a:sym typeface="Calibri"/>
            </a:endParaRPr>
          </a:p>
        </p:txBody>
      </p:sp>
      <p:sp>
        <p:nvSpPr>
          <p:cNvPr id="640" name="Google Shape;640;p45"/>
          <p:cNvSpPr/>
          <p:nvPr/>
        </p:nvSpPr>
        <p:spPr>
          <a:xfrm>
            <a:off x="338667" y="1612554"/>
            <a:ext cx="2686755" cy="3316337"/>
          </a:xfrm>
          <a:prstGeom prst="rect">
            <a:avLst/>
          </a:prstGeom>
          <a:noFill/>
          <a:ln>
            <a:noFill/>
          </a:ln>
        </p:spPr>
        <p:txBody>
          <a:bodyPr spcFirstLastPara="1" wrap="square" lIns="57150" tIns="28575" rIns="57150" bIns="28575" anchor="t" anchorCtr="0">
            <a:noAutofit/>
          </a:bodyPr>
          <a:lstStyle/>
          <a:p>
            <a:pPr marL="0" marR="0" lvl="0" indent="0" algn="just" rtl="0">
              <a:lnSpc>
                <a:spcPct val="159942"/>
              </a:lnSpc>
              <a:spcBef>
                <a:spcPts val="0"/>
              </a:spcBef>
              <a:spcAft>
                <a:spcPts val="0"/>
              </a:spcAft>
              <a:buClr>
                <a:srgbClr val="272525"/>
              </a:buClr>
              <a:buSzPts val="1100"/>
              <a:buFont typeface="Arial"/>
              <a:buNone/>
            </a:pPr>
            <a:r>
              <a:rPr lang="en" dirty="0">
                <a:solidFill>
                  <a:srgbClr val="272525"/>
                </a:solidFill>
                <a:latin typeface="Arial"/>
                <a:ea typeface="Arial"/>
                <a:cs typeface="Arial"/>
                <a:sym typeface="Arial"/>
              </a:rPr>
              <a:t>Data security and compliance are essential for protecting sensitive information and meeting regulatory standards. It involves implementing robust policies and procedures, ensuring encryption and access controls, and regularly auditing systems.</a:t>
            </a:r>
            <a:endParaRPr dirty="0">
              <a:solidFill>
                <a:schemeClr val="dk1"/>
              </a:solidFill>
              <a:latin typeface="Calibri"/>
              <a:ea typeface="Calibri"/>
              <a:cs typeface="Calibri"/>
              <a:sym typeface="Calibri"/>
            </a:endParaRPr>
          </a:p>
        </p:txBody>
      </p:sp>
      <p:pic>
        <p:nvPicPr>
          <p:cNvPr id="641" name="Google Shape;641;p45" descr="preencoded.png"/>
          <p:cNvPicPr preferRelativeResize="0"/>
          <p:nvPr/>
        </p:nvPicPr>
        <p:blipFill rotWithShape="1">
          <a:blip r:embed="rId4">
            <a:alphaModFix/>
          </a:blip>
          <a:srcRect/>
          <a:stretch/>
        </p:blipFill>
        <p:spPr>
          <a:xfrm>
            <a:off x="3443111" y="0"/>
            <a:ext cx="5700889"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pic>
        <p:nvPicPr>
          <p:cNvPr id="647" name="Google Shape;647;p46" descr="preencoded.pn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648" name="Google Shape;648;p46"/>
          <p:cNvSpPr/>
          <p:nvPr/>
        </p:nvSpPr>
        <p:spPr>
          <a:xfrm>
            <a:off x="0" y="0"/>
            <a:ext cx="9144000" cy="5143500"/>
          </a:xfrm>
          <a:prstGeom prst="rect">
            <a:avLst/>
          </a:prstGeom>
          <a:solidFill>
            <a:srgbClr val="FFFFFF">
              <a:alpha val="74901"/>
            </a:srgbClr>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649" name="Google Shape;649;p46"/>
          <p:cNvSpPr/>
          <p:nvPr/>
        </p:nvSpPr>
        <p:spPr>
          <a:xfrm>
            <a:off x="1273746" y="658713"/>
            <a:ext cx="4893022" cy="433983"/>
          </a:xfrm>
          <a:prstGeom prst="rect">
            <a:avLst/>
          </a:prstGeom>
          <a:noFill/>
          <a:ln>
            <a:noFill/>
          </a:ln>
        </p:spPr>
        <p:txBody>
          <a:bodyPr spcFirstLastPara="1" wrap="square" lIns="57150" tIns="28575" rIns="57150" bIns="28575" anchor="t" anchorCtr="0">
            <a:noAutofit/>
          </a:bodyPr>
          <a:lstStyle/>
          <a:p>
            <a:pPr marL="0" marR="0" lvl="0" indent="0" algn="l" rtl="0">
              <a:lnSpc>
                <a:spcPct val="125011"/>
              </a:lnSpc>
              <a:spcBef>
                <a:spcPts val="0"/>
              </a:spcBef>
              <a:spcAft>
                <a:spcPts val="0"/>
              </a:spcAft>
              <a:buClr>
                <a:srgbClr val="000000"/>
              </a:buClr>
              <a:buSzPts val="2700"/>
              <a:buFont typeface="Arial"/>
              <a:buNone/>
            </a:pPr>
            <a:r>
              <a:rPr lang="en" sz="2700" b="1">
                <a:solidFill>
                  <a:srgbClr val="000000"/>
                </a:solidFill>
                <a:latin typeface="Arial"/>
                <a:ea typeface="Arial"/>
                <a:cs typeface="Arial"/>
                <a:sym typeface="Arial"/>
              </a:rPr>
              <a:t>Data-driven decision making</a:t>
            </a:r>
            <a:endParaRPr sz="2700">
              <a:solidFill>
                <a:schemeClr val="dk1"/>
              </a:solidFill>
              <a:latin typeface="Calibri"/>
              <a:ea typeface="Calibri"/>
              <a:cs typeface="Calibri"/>
              <a:sym typeface="Calibri"/>
            </a:endParaRPr>
          </a:p>
        </p:txBody>
      </p:sp>
      <p:pic>
        <p:nvPicPr>
          <p:cNvPr id="650" name="Google Shape;650;p46" descr="preencoded.png"/>
          <p:cNvPicPr preferRelativeResize="0"/>
          <p:nvPr/>
        </p:nvPicPr>
        <p:blipFill rotWithShape="1">
          <a:blip r:embed="rId4">
            <a:alphaModFix/>
          </a:blip>
          <a:srcRect/>
          <a:stretch/>
        </p:blipFill>
        <p:spPr>
          <a:xfrm>
            <a:off x="1273746" y="1370409"/>
            <a:ext cx="3194075" cy="1974056"/>
          </a:xfrm>
          <a:prstGeom prst="rect">
            <a:avLst/>
          </a:prstGeom>
          <a:noFill/>
          <a:ln>
            <a:noFill/>
          </a:ln>
        </p:spPr>
      </p:pic>
      <p:sp>
        <p:nvSpPr>
          <p:cNvPr id="651" name="Google Shape;651;p46"/>
          <p:cNvSpPr/>
          <p:nvPr/>
        </p:nvSpPr>
        <p:spPr>
          <a:xfrm>
            <a:off x="1273746" y="3517999"/>
            <a:ext cx="1897112" cy="216991"/>
          </a:xfrm>
          <a:prstGeom prst="rect">
            <a:avLst/>
          </a:prstGeom>
          <a:noFill/>
          <a:ln>
            <a:noFill/>
          </a:ln>
        </p:spPr>
        <p:txBody>
          <a:bodyPr spcFirstLastPara="1" wrap="square" lIns="57150" tIns="28575" rIns="57150" bIns="28575" anchor="t" anchorCtr="0">
            <a:noAutofit/>
          </a:bodyPr>
          <a:lstStyle/>
          <a:p>
            <a:pPr marL="0" marR="0" lvl="0" indent="0" algn="l" rtl="0">
              <a:lnSpc>
                <a:spcPct val="125011"/>
              </a:lnSpc>
              <a:spcBef>
                <a:spcPts val="0"/>
              </a:spcBef>
              <a:spcAft>
                <a:spcPts val="0"/>
              </a:spcAft>
              <a:buClr>
                <a:srgbClr val="272525"/>
              </a:buClr>
              <a:buSzPts val="1400"/>
              <a:buFont typeface="Arial"/>
              <a:buNone/>
            </a:pPr>
            <a:r>
              <a:rPr lang="en" sz="1400" b="1">
                <a:solidFill>
                  <a:srgbClr val="272525"/>
                </a:solidFill>
                <a:latin typeface="Arial"/>
                <a:ea typeface="Arial"/>
                <a:cs typeface="Arial"/>
                <a:sym typeface="Arial"/>
              </a:rPr>
              <a:t>Collaborative Analysis</a:t>
            </a:r>
            <a:endParaRPr sz="1400">
              <a:solidFill>
                <a:schemeClr val="dk1"/>
              </a:solidFill>
              <a:latin typeface="Calibri"/>
              <a:ea typeface="Calibri"/>
              <a:cs typeface="Calibri"/>
              <a:sym typeface="Calibri"/>
            </a:endParaRPr>
          </a:p>
        </p:txBody>
      </p:sp>
      <p:sp>
        <p:nvSpPr>
          <p:cNvPr id="652" name="Google Shape;652;p46"/>
          <p:cNvSpPr/>
          <p:nvPr/>
        </p:nvSpPr>
        <p:spPr>
          <a:xfrm>
            <a:off x="1273746" y="3818260"/>
            <a:ext cx="3194075" cy="666378"/>
          </a:xfrm>
          <a:prstGeom prst="rect">
            <a:avLst/>
          </a:prstGeom>
          <a:noFill/>
          <a:ln>
            <a:noFill/>
          </a:ln>
        </p:spPr>
        <p:txBody>
          <a:bodyPr spcFirstLastPara="1" wrap="square" lIns="57150" tIns="28575" rIns="57150" bIns="28575" anchor="t" anchorCtr="0">
            <a:noAutofit/>
          </a:bodyPr>
          <a:lstStyle/>
          <a:p>
            <a:pPr marL="0" marR="0" lvl="0" indent="0" algn="l" rtl="0">
              <a:lnSpc>
                <a:spcPct val="159942"/>
              </a:lnSpc>
              <a:spcBef>
                <a:spcPts val="0"/>
              </a:spcBef>
              <a:spcAft>
                <a:spcPts val="0"/>
              </a:spcAft>
              <a:buClr>
                <a:srgbClr val="272525"/>
              </a:buClr>
              <a:buSzPts val="1100"/>
              <a:buFont typeface="Arial"/>
              <a:buNone/>
            </a:pPr>
            <a:r>
              <a:rPr lang="en" sz="1100">
                <a:solidFill>
                  <a:srgbClr val="272525"/>
                </a:solidFill>
                <a:latin typeface="Arial"/>
                <a:ea typeface="Arial"/>
                <a:cs typeface="Arial"/>
                <a:sym typeface="Arial"/>
              </a:rPr>
              <a:t>Teams leverage diverse skill sets for thorough data examination, fostering innovative insights and informed decision-making.</a:t>
            </a:r>
            <a:endParaRPr sz="1100">
              <a:solidFill>
                <a:schemeClr val="dk1"/>
              </a:solidFill>
              <a:latin typeface="Calibri"/>
              <a:ea typeface="Calibri"/>
              <a:cs typeface="Calibri"/>
              <a:sym typeface="Calibri"/>
            </a:endParaRPr>
          </a:p>
        </p:txBody>
      </p:sp>
      <p:pic>
        <p:nvPicPr>
          <p:cNvPr id="653" name="Google Shape;653;p46" descr="preencoded.png"/>
          <p:cNvPicPr preferRelativeResize="0"/>
          <p:nvPr/>
        </p:nvPicPr>
        <p:blipFill rotWithShape="1">
          <a:blip r:embed="rId5">
            <a:alphaModFix/>
          </a:blip>
          <a:srcRect/>
          <a:stretch/>
        </p:blipFill>
        <p:spPr>
          <a:xfrm>
            <a:off x="4676105" y="1370409"/>
            <a:ext cx="3194149" cy="1974131"/>
          </a:xfrm>
          <a:prstGeom prst="rect">
            <a:avLst/>
          </a:prstGeom>
          <a:noFill/>
          <a:ln>
            <a:noFill/>
          </a:ln>
        </p:spPr>
      </p:pic>
      <p:sp>
        <p:nvSpPr>
          <p:cNvPr id="654" name="Google Shape;654;p46"/>
          <p:cNvSpPr/>
          <p:nvPr/>
        </p:nvSpPr>
        <p:spPr>
          <a:xfrm>
            <a:off x="4676105" y="3518074"/>
            <a:ext cx="2313608" cy="216991"/>
          </a:xfrm>
          <a:prstGeom prst="rect">
            <a:avLst/>
          </a:prstGeom>
          <a:noFill/>
          <a:ln>
            <a:noFill/>
          </a:ln>
        </p:spPr>
        <p:txBody>
          <a:bodyPr spcFirstLastPara="1" wrap="square" lIns="57150" tIns="28575" rIns="57150" bIns="28575" anchor="t" anchorCtr="0">
            <a:noAutofit/>
          </a:bodyPr>
          <a:lstStyle/>
          <a:p>
            <a:pPr marL="0" marR="0" lvl="0" indent="0" algn="l" rtl="0">
              <a:lnSpc>
                <a:spcPct val="125011"/>
              </a:lnSpc>
              <a:spcBef>
                <a:spcPts val="0"/>
              </a:spcBef>
              <a:spcAft>
                <a:spcPts val="0"/>
              </a:spcAft>
              <a:buClr>
                <a:srgbClr val="272525"/>
              </a:buClr>
              <a:buSzPts val="1400"/>
              <a:buFont typeface="Arial"/>
              <a:buNone/>
            </a:pPr>
            <a:r>
              <a:rPr lang="en" sz="1400" b="1">
                <a:solidFill>
                  <a:srgbClr val="272525"/>
                </a:solidFill>
                <a:latin typeface="Arial"/>
                <a:ea typeface="Arial"/>
                <a:cs typeface="Arial"/>
                <a:sym typeface="Arial"/>
              </a:rPr>
              <a:t>Visual Data Representation</a:t>
            </a:r>
            <a:endParaRPr sz="1400">
              <a:solidFill>
                <a:schemeClr val="dk1"/>
              </a:solidFill>
              <a:latin typeface="Calibri"/>
              <a:ea typeface="Calibri"/>
              <a:cs typeface="Calibri"/>
              <a:sym typeface="Calibri"/>
            </a:endParaRPr>
          </a:p>
        </p:txBody>
      </p:sp>
      <p:sp>
        <p:nvSpPr>
          <p:cNvPr id="655" name="Google Shape;655;p46"/>
          <p:cNvSpPr/>
          <p:nvPr/>
        </p:nvSpPr>
        <p:spPr>
          <a:xfrm>
            <a:off x="4676105" y="3818334"/>
            <a:ext cx="3194149" cy="666378"/>
          </a:xfrm>
          <a:prstGeom prst="rect">
            <a:avLst/>
          </a:prstGeom>
          <a:noFill/>
          <a:ln>
            <a:noFill/>
          </a:ln>
        </p:spPr>
        <p:txBody>
          <a:bodyPr spcFirstLastPara="1" wrap="square" lIns="57150" tIns="28575" rIns="57150" bIns="28575" anchor="t" anchorCtr="0">
            <a:noAutofit/>
          </a:bodyPr>
          <a:lstStyle/>
          <a:p>
            <a:pPr marL="0" marR="0" lvl="0" indent="0" algn="l" rtl="0">
              <a:lnSpc>
                <a:spcPct val="159942"/>
              </a:lnSpc>
              <a:spcBef>
                <a:spcPts val="0"/>
              </a:spcBef>
              <a:spcAft>
                <a:spcPts val="0"/>
              </a:spcAft>
              <a:buClr>
                <a:srgbClr val="272525"/>
              </a:buClr>
              <a:buSzPts val="1100"/>
              <a:buFont typeface="Arial"/>
              <a:buNone/>
            </a:pPr>
            <a:r>
              <a:rPr lang="en" sz="1100">
                <a:solidFill>
                  <a:srgbClr val="272525"/>
                </a:solidFill>
                <a:latin typeface="Arial"/>
                <a:ea typeface="Arial"/>
                <a:cs typeface="Arial"/>
                <a:sym typeface="Arial"/>
              </a:rPr>
              <a:t>Utilizing modern tools to craft dynamic visual representations, aiding in clear and compelling data storytelling.</a:t>
            </a:r>
            <a:endParaRPr sz="11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pic>
        <p:nvPicPr>
          <p:cNvPr id="661" name="Google Shape;661;p47" descr="preencoded.pn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662" name="Google Shape;662;p47"/>
          <p:cNvSpPr/>
          <p:nvPr/>
        </p:nvSpPr>
        <p:spPr>
          <a:xfrm>
            <a:off x="0" y="0"/>
            <a:ext cx="9144000" cy="5143500"/>
          </a:xfrm>
          <a:prstGeom prst="rect">
            <a:avLst/>
          </a:prstGeom>
          <a:solidFill>
            <a:srgbClr val="FFFFFF">
              <a:alpha val="74901"/>
            </a:srgbClr>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663" name="Google Shape;663;p47"/>
          <p:cNvSpPr/>
          <p:nvPr/>
        </p:nvSpPr>
        <p:spPr>
          <a:xfrm>
            <a:off x="1273746" y="441796"/>
            <a:ext cx="7057454" cy="867966"/>
          </a:xfrm>
          <a:prstGeom prst="rect">
            <a:avLst/>
          </a:prstGeom>
          <a:noFill/>
          <a:ln>
            <a:noFill/>
          </a:ln>
        </p:spPr>
        <p:txBody>
          <a:bodyPr spcFirstLastPara="1" wrap="square" lIns="57150" tIns="28575" rIns="57150" bIns="28575" anchor="t" anchorCtr="0">
            <a:noAutofit/>
          </a:bodyPr>
          <a:lstStyle/>
          <a:p>
            <a:pPr marL="0" marR="0" lvl="0" indent="0" algn="l" rtl="0">
              <a:lnSpc>
                <a:spcPct val="125011"/>
              </a:lnSpc>
              <a:spcBef>
                <a:spcPts val="0"/>
              </a:spcBef>
              <a:spcAft>
                <a:spcPts val="0"/>
              </a:spcAft>
              <a:buClr>
                <a:srgbClr val="000000"/>
              </a:buClr>
              <a:buSzPts val="2700"/>
              <a:buFont typeface="Arial"/>
              <a:buNone/>
            </a:pPr>
            <a:r>
              <a:rPr lang="en" sz="2700" b="1" dirty="0">
                <a:solidFill>
                  <a:srgbClr val="000000"/>
                </a:solidFill>
                <a:latin typeface="Arial"/>
                <a:ea typeface="Arial"/>
                <a:cs typeface="Arial"/>
                <a:sym typeface="Arial"/>
              </a:rPr>
              <a:t>Interactive Dashboard Design Techniques</a:t>
            </a:r>
            <a:endParaRPr sz="2700" dirty="0">
              <a:solidFill>
                <a:schemeClr val="dk1"/>
              </a:solidFill>
              <a:latin typeface="Calibri"/>
              <a:ea typeface="Calibri"/>
              <a:cs typeface="Calibri"/>
              <a:sym typeface="Calibri"/>
            </a:endParaRPr>
          </a:p>
        </p:txBody>
      </p:sp>
      <p:pic>
        <p:nvPicPr>
          <p:cNvPr id="664" name="Google Shape;664;p47" descr="preencoded.png"/>
          <p:cNvPicPr preferRelativeResize="0"/>
          <p:nvPr/>
        </p:nvPicPr>
        <p:blipFill rotWithShape="1">
          <a:blip r:embed="rId4">
            <a:alphaModFix/>
          </a:blip>
          <a:srcRect/>
          <a:stretch/>
        </p:blipFill>
        <p:spPr>
          <a:xfrm>
            <a:off x="1273746" y="1587475"/>
            <a:ext cx="3194075" cy="1974056"/>
          </a:xfrm>
          <a:prstGeom prst="rect">
            <a:avLst/>
          </a:prstGeom>
          <a:noFill/>
          <a:ln>
            <a:noFill/>
          </a:ln>
        </p:spPr>
      </p:pic>
      <p:sp>
        <p:nvSpPr>
          <p:cNvPr id="665" name="Google Shape;665;p47"/>
          <p:cNvSpPr/>
          <p:nvPr/>
        </p:nvSpPr>
        <p:spPr>
          <a:xfrm>
            <a:off x="1273745" y="3735065"/>
            <a:ext cx="2248387" cy="104179"/>
          </a:xfrm>
          <a:prstGeom prst="rect">
            <a:avLst/>
          </a:prstGeom>
          <a:noFill/>
          <a:ln>
            <a:noFill/>
          </a:ln>
        </p:spPr>
        <p:txBody>
          <a:bodyPr spcFirstLastPara="1" wrap="square" lIns="57150" tIns="28575" rIns="57150" bIns="28575" anchor="t" anchorCtr="0">
            <a:noAutofit/>
          </a:bodyPr>
          <a:lstStyle/>
          <a:p>
            <a:pPr marL="0" marR="0" lvl="0" indent="0" algn="l" rtl="0">
              <a:lnSpc>
                <a:spcPct val="125011"/>
              </a:lnSpc>
              <a:spcBef>
                <a:spcPts val="0"/>
              </a:spcBef>
              <a:spcAft>
                <a:spcPts val="0"/>
              </a:spcAft>
              <a:buClr>
                <a:srgbClr val="272525"/>
              </a:buClr>
              <a:buSzPts val="1400"/>
              <a:buFont typeface="Arial"/>
              <a:buNone/>
            </a:pPr>
            <a:r>
              <a:rPr lang="en" sz="1400" b="1" dirty="0">
                <a:solidFill>
                  <a:srgbClr val="272525"/>
                </a:solidFill>
                <a:latin typeface="Arial"/>
                <a:ea typeface="Arial"/>
                <a:cs typeface="Arial"/>
                <a:sym typeface="Arial"/>
              </a:rPr>
              <a:t>User-Friendly Interface</a:t>
            </a:r>
            <a:endParaRPr sz="1400" dirty="0">
              <a:solidFill>
                <a:schemeClr val="dk1"/>
              </a:solidFill>
              <a:latin typeface="Calibri"/>
              <a:ea typeface="Calibri"/>
              <a:cs typeface="Calibri"/>
              <a:sym typeface="Calibri"/>
            </a:endParaRPr>
          </a:p>
        </p:txBody>
      </p:sp>
      <p:sp>
        <p:nvSpPr>
          <p:cNvPr id="666" name="Google Shape;666;p47"/>
          <p:cNvSpPr/>
          <p:nvPr/>
        </p:nvSpPr>
        <p:spPr>
          <a:xfrm>
            <a:off x="1273746" y="4035326"/>
            <a:ext cx="3194075" cy="666378"/>
          </a:xfrm>
          <a:prstGeom prst="rect">
            <a:avLst/>
          </a:prstGeom>
          <a:noFill/>
          <a:ln>
            <a:noFill/>
          </a:ln>
        </p:spPr>
        <p:txBody>
          <a:bodyPr spcFirstLastPara="1" wrap="square" lIns="57150" tIns="28575" rIns="57150" bIns="28575" anchor="t" anchorCtr="0">
            <a:noAutofit/>
          </a:bodyPr>
          <a:lstStyle/>
          <a:p>
            <a:pPr marL="0" marR="0" lvl="0" indent="0" algn="l" rtl="0">
              <a:lnSpc>
                <a:spcPct val="159942"/>
              </a:lnSpc>
              <a:spcBef>
                <a:spcPts val="0"/>
              </a:spcBef>
              <a:spcAft>
                <a:spcPts val="0"/>
              </a:spcAft>
              <a:buClr>
                <a:srgbClr val="272525"/>
              </a:buClr>
              <a:buSzPts val="1100"/>
              <a:buFont typeface="Arial"/>
              <a:buNone/>
            </a:pPr>
            <a:r>
              <a:rPr lang="en" sz="1100">
                <a:solidFill>
                  <a:srgbClr val="272525"/>
                </a:solidFill>
                <a:latin typeface="Arial"/>
                <a:ea typeface="Arial"/>
                <a:cs typeface="Arial"/>
                <a:sym typeface="Arial"/>
              </a:rPr>
              <a:t>Create an engaging user experience with vibrant colors and an intuitive layout that encourages interaction.</a:t>
            </a:r>
            <a:endParaRPr sz="1100">
              <a:solidFill>
                <a:schemeClr val="dk1"/>
              </a:solidFill>
              <a:latin typeface="Calibri"/>
              <a:ea typeface="Calibri"/>
              <a:cs typeface="Calibri"/>
              <a:sym typeface="Calibri"/>
            </a:endParaRPr>
          </a:p>
        </p:txBody>
      </p:sp>
      <p:pic>
        <p:nvPicPr>
          <p:cNvPr id="667" name="Google Shape;667;p47" descr="preencoded.png"/>
          <p:cNvPicPr preferRelativeResize="0"/>
          <p:nvPr/>
        </p:nvPicPr>
        <p:blipFill rotWithShape="1">
          <a:blip r:embed="rId5">
            <a:alphaModFix/>
          </a:blip>
          <a:srcRect/>
          <a:stretch/>
        </p:blipFill>
        <p:spPr>
          <a:xfrm>
            <a:off x="4676105" y="1587475"/>
            <a:ext cx="3194149" cy="1974131"/>
          </a:xfrm>
          <a:prstGeom prst="rect">
            <a:avLst/>
          </a:prstGeom>
          <a:noFill/>
          <a:ln>
            <a:noFill/>
          </a:ln>
        </p:spPr>
      </p:pic>
      <p:sp>
        <p:nvSpPr>
          <p:cNvPr id="668" name="Google Shape;668;p47"/>
          <p:cNvSpPr/>
          <p:nvPr/>
        </p:nvSpPr>
        <p:spPr>
          <a:xfrm>
            <a:off x="4676104" y="3735140"/>
            <a:ext cx="2458473" cy="193394"/>
          </a:xfrm>
          <a:prstGeom prst="rect">
            <a:avLst/>
          </a:prstGeom>
          <a:noFill/>
          <a:ln>
            <a:noFill/>
          </a:ln>
        </p:spPr>
        <p:txBody>
          <a:bodyPr spcFirstLastPara="1" wrap="square" lIns="57150" tIns="28575" rIns="57150" bIns="28575" anchor="t" anchorCtr="0">
            <a:noAutofit/>
          </a:bodyPr>
          <a:lstStyle/>
          <a:p>
            <a:pPr marL="0" marR="0" lvl="0" indent="0" algn="l" rtl="0">
              <a:lnSpc>
                <a:spcPct val="125011"/>
              </a:lnSpc>
              <a:spcBef>
                <a:spcPts val="0"/>
              </a:spcBef>
              <a:spcAft>
                <a:spcPts val="0"/>
              </a:spcAft>
              <a:buClr>
                <a:srgbClr val="272525"/>
              </a:buClr>
              <a:buSzPts val="1400"/>
              <a:buFont typeface="Arial"/>
              <a:buNone/>
            </a:pPr>
            <a:r>
              <a:rPr lang="en" sz="1400" b="1" dirty="0">
                <a:solidFill>
                  <a:srgbClr val="272525"/>
                </a:solidFill>
                <a:latin typeface="Arial"/>
                <a:ea typeface="Arial"/>
                <a:cs typeface="Arial"/>
                <a:sym typeface="Arial"/>
              </a:rPr>
              <a:t>Engaging Visualizations</a:t>
            </a:r>
            <a:endParaRPr sz="1400" dirty="0">
              <a:solidFill>
                <a:schemeClr val="dk1"/>
              </a:solidFill>
              <a:latin typeface="Calibri"/>
              <a:ea typeface="Calibri"/>
              <a:cs typeface="Calibri"/>
              <a:sym typeface="Calibri"/>
            </a:endParaRPr>
          </a:p>
        </p:txBody>
      </p:sp>
      <p:sp>
        <p:nvSpPr>
          <p:cNvPr id="669" name="Google Shape;669;p47"/>
          <p:cNvSpPr/>
          <p:nvPr/>
        </p:nvSpPr>
        <p:spPr>
          <a:xfrm>
            <a:off x="4676105" y="4035400"/>
            <a:ext cx="3194149" cy="444252"/>
          </a:xfrm>
          <a:prstGeom prst="rect">
            <a:avLst/>
          </a:prstGeom>
          <a:noFill/>
          <a:ln>
            <a:noFill/>
          </a:ln>
        </p:spPr>
        <p:txBody>
          <a:bodyPr spcFirstLastPara="1" wrap="square" lIns="57150" tIns="28575" rIns="57150" bIns="28575" anchor="t" anchorCtr="0">
            <a:noAutofit/>
          </a:bodyPr>
          <a:lstStyle/>
          <a:p>
            <a:pPr marL="0" marR="0" lvl="0" indent="0" algn="l" rtl="0">
              <a:lnSpc>
                <a:spcPct val="159942"/>
              </a:lnSpc>
              <a:spcBef>
                <a:spcPts val="0"/>
              </a:spcBef>
              <a:spcAft>
                <a:spcPts val="0"/>
              </a:spcAft>
              <a:buClr>
                <a:srgbClr val="272525"/>
              </a:buClr>
              <a:buSzPts val="1100"/>
              <a:buFont typeface="Arial"/>
              <a:buNone/>
            </a:pPr>
            <a:r>
              <a:rPr lang="en" sz="1100">
                <a:solidFill>
                  <a:srgbClr val="272525"/>
                </a:solidFill>
                <a:latin typeface="Arial"/>
                <a:ea typeface="Arial"/>
                <a:cs typeface="Arial"/>
                <a:sym typeface="Arial"/>
              </a:rPr>
              <a:t>Utilize animated charts and modern typography for visually compelling data representation.</a:t>
            </a:r>
            <a:endParaRPr sz="11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19"/>
          <p:cNvSpPr txBox="1">
            <a:spLocks noGrp="1"/>
          </p:cNvSpPr>
          <p:nvPr>
            <p:ph type="title"/>
          </p:nvPr>
        </p:nvSpPr>
        <p:spPr>
          <a:xfrm>
            <a:off x="3273100" y="53950"/>
            <a:ext cx="5174400" cy="63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Understanding Looker Studio</a:t>
            </a:r>
            <a:endParaRPr/>
          </a:p>
        </p:txBody>
      </p:sp>
      <p:grpSp>
        <p:nvGrpSpPr>
          <p:cNvPr id="295" name="Google Shape;295;p19"/>
          <p:cNvGrpSpPr/>
          <p:nvPr/>
        </p:nvGrpSpPr>
        <p:grpSpPr>
          <a:xfrm>
            <a:off x="2313124" y="761359"/>
            <a:ext cx="2356043" cy="3959949"/>
            <a:chOff x="431925" y="1304875"/>
            <a:chExt cx="2628925" cy="3416400"/>
          </a:xfrm>
        </p:grpSpPr>
        <p:sp>
          <p:nvSpPr>
            <p:cNvPr id="296" name="Google Shape;296;p19"/>
            <p:cNvSpPr txBox="1"/>
            <p:nvPr/>
          </p:nvSpPr>
          <p:spPr>
            <a:xfrm>
              <a:off x="431925" y="1304875"/>
              <a:ext cx="2628900" cy="46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9"/>
            <p:cNvSpPr/>
            <p:nvPr/>
          </p:nvSpPr>
          <p:spPr>
            <a:xfrm>
              <a:off x="431950" y="1304875"/>
              <a:ext cx="2628900" cy="34164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 name="Google Shape;298;p19"/>
          <p:cNvSpPr txBox="1">
            <a:spLocks noGrp="1"/>
          </p:cNvSpPr>
          <p:nvPr>
            <p:ph type="body" idx="4294967295"/>
          </p:nvPr>
        </p:nvSpPr>
        <p:spPr>
          <a:xfrm>
            <a:off x="2381594" y="1407834"/>
            <a:ext cx="2221200" cy="33516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 sz="1600"/>
              <a:t>Looker Studio is a powerful data visualization tool that transforms complex data into interactive &amp; easy-to-understand dashboards and reports. It provides a user-friendly interface for creating insightful visualizations from raw data.</a:t>
            </a:r>
            <a:endParaRPr sz="1600"/>
          </a:p>
        </p:txBody>
      </p:sp>
      <p:grpSp>
        <p:nvGrpSpPr>
          <p:cNvPr id="299" name="Google Shape;299;p19"/>
          <p:cNvGrpSpPr/>
          <p:nvPr/>
        </p:nvGrpSpPr>
        <p:grpSpPr>
          <a:xfrm>
            <a:off x="4778472" y="761363"/>
            <a:ext cx="2163652" cy="3959949"/>
            <a:chOff x="3320450" y="1304875"/>
            <a:chExt cx="2632500" cy="3416400"/>
          </a:xfrm>
        </p:grpSpPr>
        <p:sp>
          <p:nvSpPr>
            <p:cNvPr id="300" name="Google Shape;300;p19"/>
            <p:cNvSpPr txBox="1"/>
            <p:nvPr/>
          </p:nvSpPr>
          <p:spPr>
            <a:xfrm>
              <a:off x="3324050" y="1304875"/>
              <a:ext cx="2628900" cy="4641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9"/>
            <p:cNvSpPr/>
            <p:nvPr/>
          </p:nvSpPr>
          <p:spPr>
            <a:xfrm>
              <a:off x="3320450" y="1304875"/>
              <a:ext cx="2628900" cy="34164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19"/>
          <p:cNvSpPr txBox="1">
            <a:spLocks noGrp="1"/>
          </p:cNvSpPr>
          <p:nvPr>
            <p:ph type="body" idx="4294967295"/>
          </p:nvPr>
        </p:nvSpPr>
        <p:spPr>
          <a:xfrm>
            <a:off x="4835167" y="761350"/>
            <a:ext cx="2050200" cy="534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700">
                <a:solidFill>
                  <a:schemeClr val="lt1"/>
                </a:solidFill>
              </a:rPr>
              <a:t>Key Features</a:t>
            </a:r>
            <a:endParaRPr sz="1700">
              <a:solidFill>
                <a:schemeClr val="lt1"/>
              </a:solidFill>
            </a:endParaRPr>
          </a:p>
        </p:txBody>
      </p:sp>
      <p:sp>
        <p:nvSpPr>
          <p:cNvPr id="303" name="Google Shape;303;p19"/>
          <p:cNvSpPr txBox="1">
            <a:spLocks noGrp="1"/>
          </p:cNvSpPr>
          <p:nvPr>
            <p:ph type="body" idx="4294967295"/>
          </p:nvPr>
        </p:nvSpPr>
        <p:spPr>
          <a:xfrm>
            <a:off x="4841188" y="1393547"/>
            <a:ext cx="2037000" cy="3239400"/>
          </a:xfrm>
          <a:prstGeom prst="rect">
            <a:avLst/>
          </a:prstGeom>
        </p:spPr>
        <p:txBody>
          <a:bodyPr spcFirstLastPara="1" wrap="square" lIns="91425" tIns="91425" rIns="91425" bIns="91425" anchor="t" anchorCtr="0">
            <a:normAutofit lnSpcReduction="10000"/>
          </a:bodyPr>
          <a:lstStyle/>
          <a:p>
            <a:pPr marL="0" lvl="0" indent="0" algn="ctr" rtl="0">
              <a:lnSpc>
                <a:spcPct val="95000"/>
              </a:lnSpc>
              <a:spcBef>
                <a:spcPts val="0"/>
              </a:spcBef>
              <a:spcAft>
                <a:spcPts val="1200"/>
              </a:spcAft>
              <a:buNone/>
            </a:pPr>
            <a:r>
              <a:rPr lang="en" sz="1600"/>
              <a:t>Looker Studio offers a range of features, including drag-and-drop functionality, customizable dashboards, and seamless integration with various data sources, making it a versatile tool for data analysis and reporting.</a:t>
            </a:r>
            <a:endParaRPr sz="1600"/>
          </a:p>
        </p:txBody>
      </p:sp>
      <p:sp>
        <p:nvSpPr>
          <p:cNvPr id="304" name="Google Shape;304;p19"/>
          <p:cNvSpPr txBox="1"/>
          <p:nvPr/>
        </p:nvSpPr>
        <p:spPr>
          <a:xfrm>
            <a:off x="2313125" y="799600"/>
            <a:ext cx="2356200" cy="4311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600">
                <a:solidFill>
                  <a:schemeClr val="lt1"/>
                </a:solidFill>
                <a:latin typeface="Nunito"/>
                <a:ea typeface="Nunito"/>
                <a:cs typeface="Nunito"/>
                <a:sym typeface="Nunito"/>
              </a:rPr>
              <a:t>What is Looker Studio?</a:t>
            </a:r>
            <a:endParaRPr sz="1600">
              <a:solidFill>
                <a:schemeClr val="lt1"/>
              </a:solidFill>
              <a:latin typeface="Nunito"/>
              <a:ea typeface="Nunito"/>
              <a:cs typeface="Nunito"/>
              <a:sym typeface="Nunito"/>
            </a:endParaRPr>
          </a:p>
        </p:txBody>
      </p:sp>
      <p:pic>
        <p:nvPicPr>
          <p:cNvPr id="305" name="Google Shape;305;p19"/>
          <p:cNvPicPr preferRelativeResize="0"/>
          <p:nvPr/>
        </p:nvPicPr>
        <p:blipFill>
          <a:blip r:embed="rId3">
            <a:alphaModFix/>
          </a:blip>
          <a:stretch>
            <a:fillRect/>
          </a:stretch>
        </p:blipFill>
        <p:spPr>
          <a:xfrm>
            <a:off x="0" y="0"/>
            <a:ext cx="2221200" cy="5143500"/>
          </a:xfrm>
          <a:prstGeom prst="rect">
            <a:avLst/>
          </a:prstGeom>
          <a:noFill/>
          <a:ln>
            <a:noFill/>
          </a:ln>
        </p:spPr>
      </p:pic>
      <p:grpSp>
        <p:nvGrpSpPr>
          <p:cNvPr id="306" name="Google Shape;306;p19"/>
          <p:cNvGrpSpPr/>
          <p:nvPr/>
        </p:nvGrpSpPr>
        <p:grpSpPr>
          <a:xfrm>
            <a:off x="7051425" y="761463"/>
            <a:ext cx="2006222" cy="3959949"/>
            <a:chOff x="6838375" y="1304875"/>
            <a:chExt cx="2006222" cy="3416400"/>
          </a:xfrm>
        </p:grpSpPr>
        <p:grpSp>
          <p:nvGrpSpPr>
            <p:cNvPr id="307" name="Google Shape;307;p19"/>
            <p:cNvGrpSpPr/>
            <p:nvPr/>
          </p:nvGrpSpPr>
          <p:grpSpPr>
            <a:xfrm>
              <a:off x="6841527" y="1304875"/>
              <a:ext cx="2003069" cy="3416400"/>
              <a:chOff x="6212550" y="1304875"/>
              <a:chExt cx="2632500" cy="3416400"/>
            </a:xfrm>
          </p:grpSpPr>
          <p:sp>
            <p:nvSpPr>
              <p:cNvPr id="308" name="Google Shape;308;p19"/>
              <p:cNvSpPr/>
              <p:nvPr/>
            </p:nvSpPr>
            <p:spPr>
              <a:xfrm>
                <a:off x="6215400" y="1304875"/>
                <a:ext cx="2628900" cy="34164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9"/>
              <p:cNvSpPr txBox="1"/>
              <p:nvPr/>
            </p:nvSpPr>
            <p:spPr>
              <a:xfrm>
                <a:off x="6212550" y="1304875"/>
                <a:ext cx="2632500" cy="4641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 name="Google Shape;310;p19"/>
            <p:cNvSpPr txBox="1"/>
            <p:nvPr/>
          </p:nvSpPr>
          <p:spPr>
            <a:xfrm>
              <a:off x="6838375" y="1850300"/>
              <a:ext cx="2003100" cy="2815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600">
                  <a:solidFill>
                    <a:schemeClr val="dk2"/>
                  </a:solidFill>
                  <a:latin typeface="Nunito"/>
                  <a:ea typeface="Nunito"/>
                  <a:cs typeface="Nunito"/>
                  <a:sym typeface="Nunito"/>
                </a:rPr>
                <a:t>Explore real-world examples of how Looker Studio is used across different industries to gain valuable insights from data, improve decision-making, and drive business growth.</a:t>
              </a:r>
              <a:endParaRPr sz="1600">
                <a:solidFill>
                  <a:schemeClr val="dk2"/>
                </a:solidFill>
                <a:latin typeface="Nunito"/>
                <a:ea typeface="Nunito"/>
                <a:cs typeface="Nunito"/>
                <a:sym typeface="Nunito"/>
              </a:endParaRPr>
            </a:p>
          </p:txBody>
        </p:sp>
      </p:grpSp>
      <p:sp>
        <p:nvSpPr>
          <p:cNvPr id="311" name="Google Shape;311;p19"/>
          <p:cNvSpPr txBox="1">
            <a:spLocks noGrp="1"/>
          </p:cNvSpPr>
          <p:nvPr>
            <p:ph type="body" idx="4294967295"/>
          </p:nvPr>
        </p:nvSpPr>
        <p:spPr>
          <a:xfrm>
            <a:off x="7054600" y="761425"/>
            <a:ext cx="2003100" cy="534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700">
                <a:solidFill>
                  <a:schemeClr val="lt1"/>
                </a:solidFill>
              </a:rPr>
              <a:t>Use Cases</a:t>
            </a:r>
            <a:endParaRPr sz="1700">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pic>
        <p:nvPicPr>
          <p:cNvPr id="675" name="Google Shape;675;p48" descr="preencoded.pn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676" name="Google Shape;676;p48"/>
          <p:cNvSpPr/>
          <p:nvPr/>
        </p:nvSpPr>
        <p:spPr>
          <a:xfrm>
            <a:off x="0" y="0"/>
            <a:ext cx="9144000" cy="5143500"/>
          </a:xfrm>
          <a:prstGeom prst="rect">
            <a:avLst/>
          </a:prstGeom>
          <a:solidFill>
            <a:srgbClr val="FFFFFF">
              <a:alpha val="74901"/>
            </a:srgbClr>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677" name="Google Shape;677;p48"/>
          <p:cNvSpPr/>
          <p:nvPr/>
        </p:nvSpPr>
        <p:spPr>
          <a:xfrm>
            <a:off x="1273746" y="795040"/>
            <a:ext cx="4260875" cy="433983"/>
          </a:xfrm>
          <a:prstGeom prst="rect">
            <a:avLst/>
          </a:prstGeom>
          <a:noFill/>
          <a:ln>
            <a:noFill/>
          </a:ln>
        </p:spPr>
        <p:txBody>
          <a:bodyPr spcFirstLastPara="1" wrap="square" lIns="57150" tIns="28575" rIns="57150" bIns="28575" anchor="t" anchorCtr="0">
            <a:noAutofit/>
          </a:bodyPr>
          <a:lstStyle/>
          <a:p>
            <a:pPr marL="0" marR="0" lvl="0" indent="0" algn="l" rtl="0">
              <a:lnSpc>
                <a:spcPct val="125011"/>
              </a:lnSpc>
              <a:spcBef>
                <a:spcPts val="0"/>
              </a:spcBef>
              <a:spcAft>
                <a:spcPts val="0"/>
              </a:spcAft>
              <a:buClr>
                <a:srgbClr val="000000"/>
              </a:buClr>
              <a:buSzPts val="2700"/>
              <a:buFont typeface="Arial"/>
              <a:buNone/>
            </a:pPr>
            <a:r>
              <a:rPr lang="en" sz="2700" b="1">
                <a:solidFill>
                  <a:srgbClr val="000000"/>
                </a:solidFill>
                <a:latin typeface="Arial"/>
                <a:ea typeface="Arial"/>
                <a:cs typeface="Arial"/>
                <a:sym typeface="Arial"/>
              </a:rPr>
              <a:t>Data Quality Assessment</a:t>
            </a:r>
            <a:endParaRPr sz="2700">
              <a:solidFill>
                <a:schemeClr val="dk1"/>
              </a:solidFill>
              <a:latin typeface="Calibri"/>
              <a:ea typeface="Calibri"/>
              <a:cs typeface="Calibri"/>
              <a:sym typeface="Calibri"/>
            </a:endParaRPr>
          </a:p>
        </p:txBody>
      </p:sp>
      <p:pic>
        <p:nvPicPr>
          <p:cNvPr id="678" name="Google Shape;678;p48" descr="preencoded.png"/>
          <p:cNvPicPr preferRelativeResize="0"/>
          <p:nvPr/>
        </p:nvPicPr>
        <p:blipFill rotWithShape="1">
          <a:blip r:embed="rId4">
            <a:alphaModFix/>
          </a:blip>
          <a:srcRect/>
          <a:stretch/>
        </p:blipFill>
        <p:spPr>
          <a:xfrm>
            <a:off x="1273746" y="1506736"/>
            <a:ext cx="3471863" cy="2145729"/>
          </a:xfrm>
          <a:prstGeom prst="rect">
            <a:avLst/>
          </a:prstGeom>
          <a:noFill/>
          <a:ln>
            <a:noFill/>
          </a:ln>
        </p:spPr>
      </p:pic>
      <p:sp>
        <p:nvSpPr>
          <p:cNvPr id="679" name="Google Shape;679;p48"/>
          <p:cNvSpPr/>
          <p:nvPr/>
        </p:nvSpPr>
        <p:spPr>
          <a:xfrm>
            <a:off x="1273746" y="3825999"/>
            <a:ext cx="2688654" cy="300261"/>
          </a:xfrm>
          <a:prstGeom prst="rect">
            <a:avLst/>
          </a:prstGeom>
          <a:noFill/>
          <a:ln>
            <a:noFill/>
          </a:ln>
        </p:spPr>
        <p:txBody>
          <a:bodyPr spcFirstLastPara="1" wrap="square" lIns="57150" tIns="28575" rIns="57150" bIns="28575" anchor="t" anchorCtr="0">
            <a:noAutofit/>
          </a:bodyPr>
          <a:lstStyle/>
          <a:p>
            <a:pPr marL="0" marR="0" lvl="0" indent="0" algn="l" rtl="0">
              <a:lnSpc>
                <a:spcPct val="125011"/>
              </a:lnSpc>
              <a:spcBef>
                <a:spcPts val="0"/>
              </a:spcBef>
              <a:spcAft>
                <a:spcPts val="0"/>
              </a:spcAft>
              <a:buClr>
                <a:srgbClr val="272525"/>
              </a:buClr>
              <a:buSzPts val="1400"/>
              <a:buFont typeface="Arial"/>
              <a:buNone/>
            </a:pPr>
            <a:r>
              <a:rPr lang="en" sz="1400" b="1" dirty="0">
                <a:solidFill>
                  <a:srgbClr val="272525"/>
                </a:solidFill>
                <a:latin typeface="Arial"/>
                <a:ea typeface="Arial"/>
                <a:cs typeface="Arial"/>
                <a:sym typeface="Arial"/>
              </a:rPr>
              <a:t>Accurate Data Assessment</a:t>
            </a:r>
            <a:endParaRPr sz="1400" dirty="0">
              <a:solidFill>
                <a:schemeClr val="dk1"/>
              </a:solidFill>
              <a:latin typeface="Calibri"/>
              <a:ea typeface="Calibri"/>
              <a:cs typeface="Calibri"/>
              <a:sym typeface="Calibri"/>
            </a:endParaRPr>
          </a:p>
        </p:txBody>
      </p:sp>
      <p:sp>
        <p:nvSpPr>
          <p:cNvPr id="680" name="Google Shape;680;p48"/>
          <p:cNvSpPr/>
          <p:nvPr/>
        </p:nvSpPr>
        <p:spPr>
          <a:xfrm>
            <a:off x="1273746" y="4126260"/>
            <a:ext cx="6596509" cy="222126"/>
          </a:xfrm>
          <a:prstGeom prst="rect">
            <a:avLst/>
          </a:prstGeom>
          <a:noFill/>
          <a:ln>
            <a:noFill/>
          </a:ln>
        </p:spPr>
        <p:txBody>
          <a:bodyPr spcFirstLastPara="1" wrap="square" lIns="57150" tIns="28575" rIns="57150" bIns="28575" anchor="t" anchorCtr="0">
            <a:noAutofit/>
          </a:bodyPr>
          <a:lstStyle/>
          <a:p>
            <a:pPr marL="0" marR="0" lvl="0" indent="0" algn="l" rtl="0">
              <a:lnSpc>
                <a:spcPct val="159942"/>
              </a:lnSpc>
              <a:spcBef>
                <a:spcPts val="0"/>
              </a:spcBef>
              <a:spcAft>
                <a:spcPts val="0"/>
              </a:spcAft>
              <a:buClr>
                <a:srgbClr val="272525"/>
              </a:buClr>
              <a:buSzPts val="1100"/>
              <a:buFont typeface="Arial"/>
              <a:buNone/>
            </a:pPr>
            <a:r>
              <a:rPr lang="en" sz="1100">
                <a:solidFill>
                  <a:srgbClr val="272525"/>
                </a:solidFill>
                <a:latin typeface="Arial"/>
                <a:ea typeface="Arial"/>
                <a:cs typeface="Arial"/>
                <a:sym typeface="Arial"/>
              </a:rPr>
              <a:t>Thorough analysis and professional workspace for ensuring data accuracy and quality.</a:t>
            </a:r>
            <a:endParaRPr sz="11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A86E8"/>
        </a:solidFill>
        <a:effectLst/>
      </p:bgPr>
    </p:bg>
    <p:spTree>
      <p:nvGrpSpPr>
        <p:cNvPr id="1" name="Shape 315"/>
        <p:cNvGrpSpPr/>
        <p:nvPr/>
      </p:nvGrpSpPr>
      <p:grpSpPr>
        <a:xfrm>
          <a:off x="0" y="0"/>
          <a:ext cx="0" cy="0"/>
          <a:chOff x="0" y="0"/>
          <a:chExt cx="0" cy="0"/>
        </a:xfrm>
      </p:grpSpPr>
      <p:sp>
        <p:nvSpPr>
          <p:cNvPr id="316" name="Google Shape;316;p20"/>
          <p:cNvSpPr txBox="1">
            <a:spLocks noGrp="1"/>
          </p:cNvSpPr>
          <p:nvPr>
            <p:ph type="title"/>
          </p:nvPr>
        </p:nvSpPr>
        <p:spPr>
          <a:xfrm>
            <a:off x="540150" y="0"/>
            <a:ext cx="7506000" cy="5811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SzPct val="30937"/>
              <a:buNone/>
            </a:pPr>
            <a:r>
              <a:rPr lang="en" sz="3200">
                <a:solidFill>
                  <a:schemeClr val="dk2"/>
                </a:solidFill>
              </a:rPr>
              <a:t>Navigating the Looker Studio Interface</a:t>
            </a:r>
            <a:endParaRPr sz="3200">
              <a:solidFill>
                <a:schemeClr val="dk2"/>
              </a:solidFill>
            </a:endParaRPr>
          </a:p>
        </p:txBody>
      </p:sp>
      <p:sp>
        <p:nvSpPr>
          <p:cNvPr id="317" name="Google Shape;317;p20"/>
          <p:cNvSpPr/>
          <p:nvPr/>
        </p:nvSpPr>
        <p:spPr>
          <a:xfrm>
            <a:off x="540150" y="641700"/>
            <a:ext cx="5818500" cy="1487100"/>
          </a:xfrm>
          <a:prstGeom prst="roundRect">
            <a:avLst>
              <a:gd name="adj" fmla="val 16667"/>
            </a:avLst>
          </a:prstGeom>
          <a:solidFill>
            <a:srgbClr val="C9DAF8"/>
          </a:solidFill>
          <a:ln w="9525" cap="flat" cmpd="sng">
            <a:solidFill>
              <a:srgbClr val="C9DAF8"/>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Nunito"/>
                <a:ea typeface="Nunito"/>
                <a:cs typeface="Nunito"/>
                <a:sym typeface="Nunito"/>
              </a:rPr>
              <a:t>Dashboard Creation</a:t>
            </a:r>
            <a:endParaRPr sz="1600" b="1">
              <a:latin typeface="Nunito"/>
              <a:ea typeface="Nunito"/>
              <a:cs typeface="Nunito"/>
              <a:sym typeface="Nunito"/>
            </a:endParaRPr>
          </a:p>
          <a:p>
            <a:pPr marL="0" lvl="0" indent="0" algn="l" rtl="0">
              <a:spcBef>
                <a:spcPts val="0"/>
              </a:spcBef>
              <a:spcAft>
                <a:spcPts val="0"/>
              </a:spcAft>
              <a:buNone/>
            </a:pPr>
            <a:endParaRPr sz="900" b="1">
              <a:latin typeface="Nunito"/>
              <a:ea typeface="Nunito"/>
              <a:cs typeface="Nunito"/>
              <a:sym typeface="Nunito"/>
            </a:endParaRPr>
          </a:p>
          <a:p>
            <a:pPr marL="0" lvl="0" indent="0" algn="l" rtl="0">
              <a:spcBef>
                <a:spcPts val="0"/>
              </a:spcBef>
              <a:spcAft>
                <a:spcPts val="0"/>
              </a:spcAft>
              <a:buNone/>
            </a:pPr>
            <a:r>
              <a:rPr lang="en" sz="1500">
                <a:latin typeface="Nunito"/>
                <a:ea typeface="Nunito"/>
                <a:cs typeface="Nunito"/>
                <a:sym typeface="Nunito"/>
              </a:rPr>
              <a:t>Learn how to navigate the Looker Studio interface and create visually appealing dashboards using the intuitive drag-and-drop tools. Understand the various components of the interface and how to customize them to suit specific data visualization needs.</a:t>
            </a:r>
            <a:endParaRPr sz="1500">
              <a:latin typeface="Nunito"/>
              <a:ea typeface="Nunito"/>
              <a:cs typeface="Nunito"/>
              <a:sym typeface="Nunito"/>
            </a:endParaRPr>
          </a:p>
        </p:txBody>
      </p:sp>
      <p:sp>
        <p:nvSpPr>
          <p:cNvPr id="318" name="Google Shape;318;p20"/>
          <p:cNvSpPr/>
          <p:nvPr/>
        </p:nvSpPr>
        <p:spPr>
          <a:xfrm>
            <a:off x="540150" y="2286151"/>
            <a:ext cx="5818500" cy="1377600"/>
          </a:xfrm>
          <a:prstGeom prst="roundRect">
            <a:avLst>
              <a:gd name="adj" fmla="val 16667"/>
            </a:avLst>
          </a:prstGeom>
          <a:solidFill>
            <a:srgbClr val="C9DAF8"/>
          </a:solidFill>
          <a:ln w="9525" cap="flat" cmpd="sng">
            <a:solidFill>
              <a:srgbClr val="C9DAF8"/>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Nunito"/>
                <a:ea typeface="Nunito"/>
                <a:cs typeface="Nunito"/>
                <a:sym typeface="Nunito"/>
              </a:rPr>
              <a:t>Data Connectivity</a:t>
            </a:r>
            <a:endParaRPr sz="1600" b="1">
              <a:latin typeface="Nunito"/>
              <a:ea typeface="Nunito"/>
              <a:cs typeface="Nunito"/>
              <a:sym typeface="Nunito"/>
            </a:endParaRPr>
          </a:p>
          <a:p>
            <a:pPr marL="0" lvl="0" indent="0" algn="l" rtl="0">
              <a:spcBef>
                <a:spcPts val="0"/>
              </a:spcBef>
              <a:spcAft>
                <a:spcPts val="0"/>
              </a:spcAft>
              <a:buNone/>
            </a:pPr>
            <a:endParaRPr sz="900" b="1">
              <a:latin typeface="Nunito"/>
              <a:ea typeface="Nunito"/>
              <a:cs typeface="Nunito"/>
              <a:sym typeface="Nunito"/>
            </a:endParaRPr>
          </a:p>
          <a:p>
            <a:pPr marL="0" lvl="0" indent="0" algn="l" rtl="0">
              <a:spcBef>
                <a:spcPts val="0"/>
              </a:spcBef>
              <a:spcAft>
                <a:spcPts val="0"/>
              </a:spcAft>
              <a:buNone/>
            </a:pPr>
            <a:r>
              <a:rPr lang="en" sz="1500">
                <a:latin typeface="Nunito"/>
                <a:ea typeface="Nunito"/>
                <a:cs typeface="Nunito"/>
                <a:sym typeface="Nunito"/>
              </a:rPr>
              <a:t>Explore the seamless integration capabilities of Looker Studio with different data sources, including Google Analytics, and understand how to connect and import datasets for visualization.</a:t>
            </a:r>
            <a:endParaRPr sz="1500">
              <a:latin typeface="Nunito"/>
              <a:ea typeface="Nunito"/>
              <a:cs typeface="Nunito"/>
              <a:sym typeface="Nunito"/>
            </a:endParaRPr>
          </a:p>
        </p:txBody>
      </p:sp>
      <p:sp>
        <p:nvSpPr>
          <p:cNvPr id="319" name="Google Shape;319;p20"/>
          <p:cNvSpPr/>
          <p:nvPr/>
        </p:nvSpPr>
        <p:spPr>
          <a:xfrm>
            <a:off x="540150" y="3821100"/>
            <a:ext cx="5818500" cy="1228500"/>
          </a:xfrm>
          <a:prstGeom prst="roundRect">
            <a:avLst>
              <a:gd name="adj" fmla="val 16667"/>
            </a:avLst>
          </a:prstGeom>
          <a:solidFill>
            <a:srgbClr val="C9DAF8"/>
          </a:solidFill>
          <a:ln w="9525" cap="flat" cmpd="sng">
            <a:solidFill>
              <a:srgbClr val="C9DAF8"/>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Nunito"/>
                <a:ea typeface="Nunito"/>
                <a:cs typeface="Nunito"/>
                <a:sym typeface="Nunito"/>
              </a:rPr>
              <a:t>User Roles and Permissions</a:t>
            </a:r>
            <a:endParaRPr sz="1600" b="1">
              <a:latin typeface="Nunito"/>
              <a:ea typeface="Nunito"/>
              <a:cs typeface="Nunito"/>
              <a:sym typeface="Nunito"/>
            </a:endParaRPr>
          </a:p>
          <a:p>
            <a:pPr marL="0" lvl="0" indent="0" algn="l" rtl="0">
              <a:spcBef>
                <a:spcPts val="0"/>
              </a:spcBef>
              <a:spcAft>
                <a:spcPts val="0"/>
              </a:spcAft>
              <a:buNone/>
            </a:pPr>
            <a:endParaRPr sz="900" b="1">
              <a:latin typeface="Nunito"/>
              <a:ea typeface="Nunito"/>
              <a:cs typeface="Nunito"/>
              <a:sym typeface="Nunito"/>
            </a:endParaRPr>
          </a:p>
          <a:p>
            <a:pPr marL="0" lvl="0" indent="0" algn="l" rtl="0">
              <a:spcBef>
                <a:spcPts val="0"/>
              </a:spcBef>
              <a:spcAft>
                <a:spcPts val="0"/>
              </a:spcAft>
              <a:buNone/>
            </a:pPr>
            <a:r>
              <a:rPr lang="en" sz="1500">
                <a:latin typeface="Nunito"/>
                <a:ea typeface="Nunito"/>
                <a:cs typeface="Nunito"/>
                <a:sym typeface="Nunito"/>
              </a:rPr>
              <a:t>Gain insights into the user roles and permissions within Looker Studio, ensuring secure access and control over data visualization and reporting.</a:t>
            </a:r>
            <a:endParaRPr sz="1500">
              <a:latin typeface="Nunito"/>
              <a:ea typeface="Nunito"/>
              <a:cs typeface="Nunito"/>
              <a:sym typeface="Nunito"/>
            </a:endParaRPr>
          </a:p>
        </p:txBody>
      </p:sp>
      <p:pic>
        <p:nvPicPr>
          <p:cNvPr id="320" name="Google Shape;320;p20"/>
          <p:cNvPicPr preferRelativeResize="0"/>
          <p:nvPr/>
        </p:nvPicPr>
        <p:blipFill>
          <a:blip r:embed="rId3">
            <a:alphaModFix/>
          </a:blip>
          <a:stretch>
            <a:fillRect/>
          </a:stretch>
        </p:blipFill>
        <p:spPr>
          <a:xfrm>
            <a:off x="5427150" y="779250"/>
            <a:ext cx="4189350" cy="41893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A86E8"/>
        </a:solidFill>
        <a:effectLst/>
      </p:bgPr>
    </p:bg>
    <p:spTree>
      <p:nvGrpSpPr>
        <p:cNvPr id="1" name="Shape 324"/>
        <p:cNvGrpSpPr/>
        <p:nvPr/>
      </p:nvGrpSpPr>
      <p:grpSpPr>
        <a:xfrm>
          <a:off x="0" y="0"/>
          <a:ext cx="0" cy="0"/>
          <a:chOff x="0" y="0"/>
          <a:chExt cx="0" cy="0"/>
        </a:xfrm>
      </p:grpSpPr>
      <p:sp>
        <p:nvSpPr>
          <p:cNvPr id="325" name="Google Shape;325;p21"/>
          <p:cNvSpPr txBox="1">
            <a:spLocks noGrp="1"/>
          </p:cNvSpPr>
          <p:nvPr>
            <p:ph type="title"/>
          </p:nvPr>
        </p:nvSpPr>
        <p:spPr>
          <a:xfrm>
            <a:off x="441150" y="283500"/>
            <a:ext cx="8261700" cy="6009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sz="3000"/>
              <a:t>Building Your First Looker Studio Dashboard</a:t>
            </a:r>
            <a:endParaRPr sz="3000"/>
          </a:p>
        </p:txBody>
      </p:sp>
      <p:sp>
        <p:nvSpPr>
          <p:cNvPr id="326" name="Google Shape;326;p21"/>
          <p:cNvSpPr/>
          <p:nvPr/>
        </p:nvSpPr>
        <p:spPr>
          <a:xfrm>
            <a:off x="441150" y="1296575"/>
            <a:ext cx="2218500" cy="3172500"/>
          </a:xfrm>
          <a:prstGeom prst="round2SameRect">
            <a:avLst>
              <a:gd name="adj1" fmla="val 16667"/>
              <a:gd name="adj2" fmla="val 0"/>
            </a:avLst>
          </a:prstGeom>
          <a:solidFill>
            <a:srgbClr val="6D9EEB"/>
          </a:solidFill>
          <a:ln w="9525" cap="flat" cmpd="sng">
            <a:solidFill>
              <a:srgbClr val="6D9EEB"/>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Nunito"/>
                <a:ea typeface="Nunito"/>
                <a:cs typeface="Nunito"/>
                <a:sym typeface="Nunito"/>
              </a:rPr>
              <a:t>Data Exploration</a:t>
            </a:r>
            <a:endParaRPr b="1">
              <a:solidFill>
                <a:schemeClr val="lt1"/>
              </a:solidFill>
              <a:latin typeface="Nunito"/>
              <a:ea typeface="Nunito"/>
              <a:cs typeface="Nunito"/>
              <a:sym typeface="Nunito"/>
            </a:endParaRPr>
          </a:p>
          <a:p>
            <a:pPr marL="0" lvl="0" indent="0" algn="l" rtl="0">
              <a:spcBef>
                <a:spcPts val="0"/>
              </a:spcBef>
              <a:spcAft>
                <a:spcPts val="0"/>
              </a:spcAft>
              <a:buNone/>
            </a:pPr>
            <a:endParaRPr>
              <a:solidFill>
                <a:schemeClr val="lt1"/>
              </a:solidFill>
              <a:latin typeface="Nunito"/>
              <a:ea typeface="Nunito"/>
              <a:cs typeface="Nunito"/>
              <a:sym typeface="Nunito"/>
            </a:endParaRPr>
          </a:p>
          <a:p>
            <a:pPr marL="0" lvl="0" indent="0" algn="l" rtl="0">
              <a:spcBef>
                <a:spcPts val="0"/>
              </a:spcBef>
              <a:spcAft>
                <a:spcPts val="0"/>
              </a:spcAft>
              <a:buNone/>
            </a:pPr>
            <a:r>
              <a:rPr lang="en">
                <a:solidFill>
                  <a:schemeClr val="lt1"/>
                </a:solidFill>
                <a:latin typeface="Nunito"/>
                <a:ea typeface="Nunito"/>
                <a:cs typeface="Nunito"/>
                <a:sym typeface="Nunito"/>
              </a:rPr>
              <a:t>Dive into the process of exploring and understanding the dataset examples provided within Looker Studio. Learn how to identify key metrics, dimensions, and attributes to build a foundation for effective data visualization.</a:t>
            </a:r>
            <a:endParaRPr>
              <a:solidFill>
                <a:schemeClr val="lt1"/>
              </a:solidFill>
              <a:latin typeface="Nunito"/>
              <a:ea typeface="Nunito"/>
              <a:cs typeface="Nunito"/>
              <a:sym typeface="Nunito"/>
            </a:endParaRPr>
          </a:p>
        </p:txBody>
      </p:sp>
      <p:sp>
        <p:nvSpPr>
          <p:cNvPr id="327" name="Google Shape;327;p21"/>
          <p:cNvSpPr/>
          <p:nvPr/>
        </p:nvSpPr>
        <p:spPr>
          <a:xfrm>
            <a:off x="3462750" y="1296575"/>
            <a:ext cx="2218500" cy="3172500"/>
          </a:xfrm>
          <a:prstGeom prst="round2SameRect">
            <a:avLst>
              <a:gd name="adj1" fmla="val 16667"/>
              <a:gd name="adj2" fmla="val 0"/>
            </a:avLst>
          </a:prstGeom>
          <a:solidFill>
            <a:srgbClr val="6D9EEB"/>
          </a:solidFill>
          <a:ln w="9525" cap="flat" cmpd="sng">
            <a:solidFill>
              <a:srgbClr val="6D9EEB"/>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Nunito"/>
                <a:ea typeface="Nunito"/>
                <a:cs typeface="Nunito"/>
                <a:sym typeface="Nunito"/>
              </a:rPr>
              <a:t>Visualization Tools</a:t>
            </a:r>
            <a:endParaRPr b="1">
              <a:solidFill>
                <a:schemeClr val="lt1"/>
              </a:solidFill>
              <a:latin typeface="Nunito"/>
              <a:ea typeface="Nunito"/>
              <a:cs typeface="Nunito"/>
              <a:sym typeface="Nunito"/>
            </a:endParaRPr>
          </a:p>
          <a:p>
            <a:pPr marL="0" lvl="0" indent="0" algn="l" rtl="0">
              <a:spcBef>
                <a:spcPts val="0"/>
              </a:spcBef>
              <a:spcAft>
                <a:spcPts val="0"/>
              </a:spcAft>
              <a:buNone/>
            </a:pPr>
            <a:endParaRPr>
              <a:solidFill>
                <a:schemeClr val="lt1"/>
              </a:solidFill>
              <a:latin typeface="Nunito"/>
              <a:ea typeface="Nunito"/>
              <a:cs typeface="Nunito"/>
              <a:sym typeface="Nunito"/>
            </a:endParaRPr>
          </a:p>
          <a:p>
            <a:pPr marL="0" lvl="0" indent="0" algn="l" rtl="0">
              <a:spcBef>
                <a:spcPts val="0"/>
              </a:spcBef>
              <a:spcAft>
                <a:spcPts val="0"/>
              </a:spcAft>
              <a:buNone/>
            </a:pPr>
            <a:r>
              <a:rPr lang="en">
                <a:solidFill>
                  <a:schemeClr val="lt1"/>
                </a:solidFill>
                <a:latin typeface="Nunito"/>
                <a:ea typeface="Nunito"/>
                <a:cs typeface="Nunito"/>
                <a:sym typeface="Nunito"/>
              </a:rPr>
              <a:t>Explore the diverse range of visualization tools available in Looker Studio, including charts, graphs, and tables, and understand how to select the most suitable visualization type for different data sets.</a:t>
            </a:r>
            <a:endParaRPr>
              <a:solidFill>
                <a:schemeClr val="lt1"/>
              </a:solidFill>
              <a:latin typeface="Nunito"/>
              <a:ea typeface="Nunito"/>
              <a:cs typeface="Nunito"/>
              <a:sym typeface="Nunito"/>
            </a:endParaRPr>
          </a:p>
        </p:txBody>
      </p:sp>
      <p:sp>
        <p:nvSpPr>
          <p:cNvPr id="328" name="Google Shape;328;p21"/>
          <p:cNvSpPr/>
          <p:nvPr/>
        </p:nvSpPr>
        <p:spPr>
          <a:xfrm>
            <a:off x="6484350" y="1296575"/>
            <a:ext cx="2218500" cy="3172500"/>
          </a:xfrm>
          <a:prstGeom prst="round2SameRect">
            <a:avLst>
              <a:gd name="adj1" fmla="val 16667"/>
              <a:gd name="adj2" fmla="val 0"/>
            </a:avLst>
          </a:prstGeom>
          <a:solidFill>
            <a:srgbClr val="6D9EEB"/>
          </a:solidFill>
          <a:ln w="9525" cap="flat" cmpd="sng">
            <a:solidFill>
              <a:srgbClr val="6D9EEB"/>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Nunito"/>
                <a:ea typeface="Nunito"/>
                <a:cs typeface="Nunito"/>
                <a:sym typeface="Nunito"/>
              </a:rPr>
              <a:t>Best Practices</a:t>
            </a:r>
            <a:endParaRPr b="1">
              <a:solidFill>
                <a:schemeClr val="lt1"/>
              </a:solidFill>
              <a:latin typeface="Nunito"/>
              <a:ea typeface="Nunito"/>
              <a:cs typeface="Nunito"/>
              <a:sym typeface="Nunito"/>
            </a:endParaRPr>
          </a:p>
          <a:p>
            <a:pPr marL="0" lvl="0" indent="0" algn="l" rtl="0">
              <a:spcBef>
                <a:spcPts val="0"/>
              </a:spcBef>
              <a:spcAft>
                <a:spcPts val="0"/>
              </a:spcAft>
              <a:buNone/>
            </a:pPr>
            <a:endParaRPr>
              <a:solidFill>
                <a:schemeClr val="lt1"/>
              </a:solidFill>
              <a:latin typeface="Nunito"/>
              <a:ea typeface="Nunito"/>
              <a:cs typeface="Nunito"/>
              <a:sym typeface="Nunito"/>
            </a:endParaRPr>
          </a:p>
          <a:p>
            <a:pPr marL="0" lvl="0" indent="0" algn="l" rtl="0">
              <a:spcBef>
                <a:spcPts val="0"/>
              </a:spcBef>
              <a:spcAft>
                <a:spcPts val="0"/>
              </a:spcAft>
              <a:buNone/>
            </a:pPr>
            <a:r>
              <a:rPr lang="en">
                <a:solidFill>
                  <a:schemeClr val="lt1"/>
                </a:solidFill>
                <a:latin typeface="Nunito"/>
                <a:ea typeface="Nunito"/>
                <a:cs typeface="Nunito"/>
                <a:sym typeface="Nunito"/>
              </a:rPr>
              <a:t>Discover best practices for designing and structuring dashboards to ensure clarity, user engagement, and effective communication of insights.</a:t>
            </a:r>
            <a:endParaRPr>
              <a:solidFill>
                <a:schemeClr val="lt1"/>
              </a:solidFill>
              <a:latin typeface="Nunito"/>
              <a:ea typeface="Nunito"/>
              <a:cs typeface="Nunito"/>
              <a:sym typeface="Nunito"/>
            </a:endParaRPr>
          </a:p>
          <a:p>
            <a:pPr marL="0" lvl="0" indent="0" algn="l" rtl="0">
              <a:spcBef>
                <a:spcPts val="0"/>
              </a:spcBef>
              <a:spcAft>
                <a:spcPts val="0"/>
              </a:spcAft>
              <a:buNone/>
            </a:pPr>
            <a:endParaRPr>
              <a:solidFill>
                <a:schemeClr val="lt1"/>
              </a:solidFill>
              <a:latin typeface="Nunito"/>
              <a:ea typeface="Nunito"/>
              <a:cs typeface="Nunito"/>
              <a:sym typeface="Nunito"/>
            </a:endParaRPr>
          </a:p>
          <a:p>
            <a:pPr marL="0" lvl="0" indent="0" algn="l" rtl="0">
              <a:spcBef>
                <a:spcPts val="0"/>
              </a:spcBef>
              <a:spcAft>
                <a:spcPts val="0"/>
              </a:spcAft>
              <a:buNone/>
            </a:pPr>
            <a:endParaRPr>
              <a:solidFill>
                <a:schemeClr val="lt1"/>
              </a:solidFill>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pic>
        <p:nvPicPr>
          <p:cNvPr id="333" name="Google Shape;333;p22"/>
          <p:cNvPicPr preferRelativeResize="0"/>
          <p:nvPr/>
        </p:nvPicPr>
        <p:blipFill>
          <a:blip r:embed="rId3">
            <a:alphaModFix/>
          </a:blip>
          <a:stretch>
            <a:fillRect/>
          </a:stretch>
        </p:blipFill>
        <p:spPr>
          <a:xfrm>
            <a:off x="3352291" y="1278491"/>
            <a:ext cx="2439425" cy="2586525"/>
          </a:xfrm>
          <a:prstGeom prst="rect">
            <a:avLst/>
          </a:prstGeom>
          <a:noFill/>
          <a:ln>
            <a:noFill/>
          </a:ln>
        </p:spPr>
      </p:pic>
      <p:sp>
        <p:nvSpPr>
          <p:cNvPr id="334" name="Google Shape;334;p22"/>
          <p:cNvSpPr txBox="1"/>
          <p:nvPr/>
        </p:nvSpPr>
        <p:spPr>
          <a:xfrm>
            <a:off x="1049200" y="1001950"/>
            <a:ext cx="2303100" cy="4311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1100"/>
              </a:spcBef>
              <a:spcAft>
                <a:spcPts val="200"/>
              </a:spcAft>
              <a:buNone/>
            </a:pPr>
            <a:r>
              <a:rPr lang="en" sz="1600" b="1"/>
              <a:t>Industry Applications</a:t>
            </a:r>
            <a:endParaRPr sz="1600" b="1"/>
          </a:p>
        </p:txBody>
      </p:sp>
      <p:sp>
        <p:nvSpPr>
          <p:cNvPr id="335" name="Google Shape;335;p22"/>
          <p:cNvSpPr txBox="1"/>
          <p:nvPr/>
        </p:nvSpPr>
        <p:spPr>
          <a:xfrm>
            <a:off x="327425" y="1433050"/>
            <a:ext cx="3024900" cy="14316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1200"/>
              </a:spcBef>
              <a:spcAft>
                <a:spcPts val="1200"/>
              </a:spcAft>
              <a:buNone/>
            </a:pPr>
            <a:r>
              <a:rPr lang="en" sz="1200"/>
              <a:t>Delve into case studies from various industries, such as e-commerce, healthcare, and finance, to understand how Looker Studio has been utilized to solve complex data visualization challenges and drive business impact.</a:t>
            </a:r>
            <a:endParaRPr sz="1200"/>
          </a:p>
        </p:txBody>
      </p:sp>
      <p:sp>
        <p:nvSpPr>
          <p:cNvPr id="336" name="Google Shape;336;p22"/>
          <p:cNvSpPr txBox="1"/>
          <p:nvPr/>
        </p:nvSpPr>
        <p:spPr>
          <a:xfrm>
            <a:off x="829000" y="3033000"/>
            <a:ext cx="2523300" cy="4311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1100"/>
              </a:spcBef>
              <a:spcAft>
                <a:spcPts val="200"/>
              </a:spcAft>
              <a:buNone/>
            </a:pPr>
            <a:r>
              <a:rPr lang="en" sz="1600" b="1"/>
              <a:t>Interactive Discussion</a:t>
            </a:r>
            <a:endParaRPr sz="1600" b="1"/>
          </a:p>
        </p:txBody>
      </p:sp>
      <p:sp>
        <p:nvSpPr>
          <p:cNvPr id="337" name="Google Shape;337;p22"/>
          <p:cNvSpPr txBox="1"/>
          <p:nvPr/>
        </p:nvSpPr>
        <p:spPr>
          <a:xfrm>
            <a:off x="409500" y="3464100"/>
            <a:ext cx="2943000" cy="121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1200"/>
              </a:spcBef>
              <a:spcAft>
                <a:spcPts val="1200"/>
              </a:spcAft>
              <a:buNone/>
            </a:pPr>
            <a:r>
              <a:rPr lang="en" sz="1200"/>
              <a:t>Engage in an interactive discussion about the potential applications of Looker Studio within the participants' own organizations, encouraging brainstorming and idea sharing.</a:t>
            </a:r>
            <a:endParaRPr sz="1200"/>
          </a:p>
        </p:txBody>
      </p:sp>
      <p:sp>
        <p:nvSpPr>
          <p:cNvPr id="338" name="Google Shape;338;p22"/>
          <p:cNvSpPr txBox="1"/>
          <p:nvPr/>
        </p:nvSpPr>
        <p:spPr>
          <a:xfrm>
            <a:off x="5791725" y="1001950"/>
            <a:ext cx="23031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100"/>
              </a:spcBef>
              <a:spcAft>
                <a:spcPts val="200"/>
              </a:spcAft>
              <a:buNone/>
            </a:pPr>
            <a:r>
              <a:rPr lang="en" sz="1600" b="1"/>
              <a:t>Success Stories</a:t>
            </a:r>
            <a:endParaRPr sz="1600" b="1"/>
          </a:p>
        </p:txBody>
      </p:sp>
      <p:sp>
        <p:nvSpPr>
          <p:cNvPr id="339" name="Google Shape;339;p22"/>
          <p:cNvSpPr txBox="1"/>
          <p:nvPr/>
        </p:nvSpPr>
        <p:spPr>
          <a:xfrm>
            <a:off x="5791725" y="1433050"/>
            <a:ext cx="3024900" cy="1431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200"/>
              <a:t>Explore success stories and testimonials from organizations that have leveraged Looker Studio to gain actionable insights, optimize processes, and achieve strategic goals through data-driven decision-making.</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D4E5F5"/>
            </a:gs>
            <a:gs pos="100000">
              <a:srgbClr val="70A4D5"/>
            </a:gs>
          </a:gsLst>
          <a:path path="circle">
            <a:fillToRect t="100000" r="100000"/>
          </a:path>
          <a:tileRect l="-100000" b="-100000"/>
        </a:gradFill>
        <a:effectLst/>
      </p:bgPr>
    </p:bg>
    <p:spTree>
      <p:nvGrpSpPr>
        <p:cNvPr id="1" name="Shape 343"/>
        <p:cNvGrpSpPr/>
        <p:nvPr/>
      </p:nvGrpSpPr>
      <p:grpSpPr>
        <a:xfrm>
          <a:off x="0" y="0"/>
          <a:ext cx="0" cy="0"/>
          <a:chOff x="0" y="0"/>
          <a:chExt cx="0" cy="0"/>
        </a:xfrm>
      </p:grpSpPr>
      <p:sp>
        <p:nvSpPr>
          <p:cNvPr id="344" name="Google Shape;344;p23"/>
          <p:cNvSpPr txBox="1">
            <a:spLocks noGrp="1"/>
          </p:cNvSpPr>
          <p:nvPr>
            <p:ph type="title"/>
          </p:nvPr>
        </p:nvSpPr>
        <p:spPr>
          <a:xfrm>
            <a:off x="3766950" y="863050"/>
            <a:ext cx="1610100" cy="592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Section 2</a:t>
            </a:r>
            <a:endParaRPr/>
          </a:p>
        </p:txBody>
      </p:sp>
      <p:sp>
        <p:nvSpPr>
          <p:cNvPr id="345" name="Google Shape;345;p23"/>
          <p:cNvSpPr txBox="1">
            <a:spLocks noGrp="1"/>
          </p:cNvSpPr>
          <p:nvPr>
            <p:ph type="body" idx="1"/>
          </p:nvPr>
        </p:nvSpPr>
        <p:spPr>
          <a:xfrm>
            <a:off x="1655850" y="2305500"/>
            <a:ext cx="5832300" cy="5325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2600" b="1">
                <a:solidFill>
                  <a:schemeClr val="dk1"/>
                </a:solidFill>
              </a:rPr>
              <a:t>Data Visualization and Dashboards</a:t>
            </a:r>
            <a:endParaRPr sz="2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D4E5F5"/>
            </a:gs>
            <a:gs pos="100000">
              <a:srgbClr val="70A4D5"/>
            </a:gs>
          </a:gsLst>
          <a:path path="circle">
            <a:fillToRect t="100000" r="100000"/>
          </a:path>
          <a:tileRect l="-100000" b="-100000"/>
        </a:gradFill>
        <a:effectLst/>
      </p:bgPr>
    </p:bg>
    <p:spTree>
      <p:nvGrpSpPr>
        <p:cNvPr id="1" name="Shape 349"/>
        <p:cNvGrpSpPr/>
        <p:nvPr/>
      </p:nvGrpSpPr>
      <p:grpSpPr>
        <a:xfrm>
          <a:off x="0" y="0"/>
          <a:ext cx="0" cy="0"/>
          <a:chOff x="0" y="0"/>
          <a:chExt cx="0" cy="0"/>
        </a:xfrm>
      </p:grpSpPr>
      <p:sp>
        <p:nvSpPr>
          <p:cNvPr id="350" name="Google Shape;350;p24"/>
          <p:cNvSpPr txBox="1">
            <a:spLocks noGrp="1"/>
          </p:cNvSpPr>
          <p:nvPr>
            <p:ph type="title" idx="4294967295"/>
          </p:nvPr>
        </p:nvSpPr>
        <p:spPr>
          <a:xfrm>
            <a:off x="311700" y="162325"/>
            <a:ext cx="5514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Creating Interactive Visualizations</a:t>
            </a:r>
            <a:endParaRPr/>
          </a:p>
        </p:txBody>
      </p:sp>
      <p:sp>
        <p:nvSpPr>
          <p:cNvPr id="351" name="Google Shape;351;p24"/>
          <p:cNvSpPr txBox="1">
            <a:spLocks noGrp="1"/>
          </p:cNvSpPr>
          <p:nvPr>
            <p:ph type="body" idx="4294967295"/>
          </p:nvPr>
        </p:nvSpPr>
        <p:spPr>
          <a:xfrm>
            <a:off x="311700" y="2782250"/>
            <a:ext cx="2195400" cy="412500"/>
          </a:xfrm>
          <a:prstGeom prst="rect">
            <a:avLst/>
          </a:prstGeom>
        </p:spPr>
        <p:txBody>
          <a:bodyPr spcFirstLastPara="1" wrap="square" lIns="91425" tIns="91425" rIns="91425" bIns="91425" anchor="t" anchorCtr="0">
            <a:normAutofit fontScale="70000"/>
          </a:bodyPr>
          <a:lstStyle/>
          <a:p>
            <a:pPr marL="0" lvl="0" indent="0" algn="l" rtl="0">
              <a:spcBef>
                <a:spcPts val="0"/>
              </a:spcBef>
              <a:spcAft>
                <a:spcPts val="1200"/>
              </a:spcAft>
              <a:buNone/>
            </a:pPr>
            <a:r>
              <a:rPr lang="en" sz="2100" b="1">
                <a:solidFill>
                  <a:schemeClr val="dk1"/>
                </a:solidFill>
              </a:rPr>
              <a:t>Customization Options</a:t>
            </a:r>
            <a:endParaRPr sz="1600"/>
          </a:p>
        </p:txBody>
      </p:sp>
      <p:sp>
        <p:nvSpPr>
          <p:cNvPr id="352" name="Google Shape;352;p24"/>
          <p:cNvSpPr txBox="1"/>
          <p:nvPr/>
        </p:nvSpPr>
        <p:spPr>
          <a:xfrm>
            <a:off x="311700" y="3194750"/>
            <a:ext cx="26331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latin typeface="Nunito"/>
                <a:ea typeface="Nunito"/>
                <a:cs typeface="Nunito"/>
                <a:sym typeface="Nunito"/>
              </a:rPr>
              <a:t>Learn how to customize visualizations in Looker Studio to create interactive and dynamic charts, enabling users to drill down into specific data points and gain deeper insights.</a:t>
            </a:r>
            <a:endParaRPr>
              <a:solidFill>
                <a:schemeClr val="dk2"/>
              </a:solidFill>
              <a:latin typeface="Nunito"/>
              <a:ea typeface="Nunito"/>
              <a:cs typeface="Nunito"/>
              <a:sym typeface="Nunito"/>
            </a:endParaRPr>
          </a:p>
        </p:txBody>
      </p:sp>
      <p:sp>
        <p:nvSpPr>
          <p:cNvPr id="353" name="Google Shape;353;p24"/>
          <p:cNvSpPr txBox="1">
            <a:spLocks noGrp="1"/>
          </p:cNvSpPr>
          <p:nvPr>
            <p:ph type="body" idx="4294967295"/>
          </p:nvPr>
        </p:nvSpPr>
        <p:spPr>
          <a:xfrm>
            <a:off x="3323150" y="2782250"/>
            <a:ext cx="2195400" cy="412500"/>
          </a:xfrm>
          <a:prstGeom prst="rect">
            <a:avLst/>
          </a:prstGeom>
        </p:spPr>
        <p:txBody>
          <a:bodyPr spcFirstLastPara="1" wrap="square" lIns="91425" tIns="91425" rIns="91425" bIns="91425" anchor="t" anchorCtr="0">
            <a:normAutofit fontScale="70000"/>
          </a:bodyPr>
          <a:lstStyle/>
          <a:p>
            <a:pPr marL="0" lvl="0" indent="0" algn="l" rtl="0">
              <a:spcBef>
                <a:spcPts val="0"/>
              </a:spcBef>
              <a:spcAft>
                <a:spcPts val="1200"/>
              </a:spcAft>
              <a:buNone/>
            </a:pPr>
            <a:r>
              <a:rPr lang="en" sz="2100" b="1">
                <a:solidFill>
                  <a:schemeClr val="dk1"/>
                </a:solidFill>
              </a:rPr>
              <a:t>Filtering and Sorting</a:t>
            </a:r>
            <a:endParaRPr sz="1600"/>
          </a:p>
        </p:txBody>
      </p:sp>
      <p:sp>
        <p:nvSpPr>
          <p:cNvPr id="354" name="Google Shape;354;p24"/>
          <p:cNvSpPr txBox="1"/>
          <p:nvPr/>
        </p:nvSpPr>
        <p:spPr>
          <a:xfrm>
            <a:off x="3323150" y="3194750"/>
            <a:ext cx="26331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latin typeface="Nunito"/>
                <a:ea typeface="Nunito"/>
                <a:cs typeface="Nunito"/>
                <a:sym typeface="Nunito"/>
              </a:rPr>
              <a:t>Understand the techniques for applying filters and sorting options to visualizations, allowing users to interact with the data and tailor their viewing experience based on specific criteria.</a:t>
            </a:r>
            <a:endParaRPr>
              <a:solidFill>
                <a:schemeClr val="dk2"/>
              </a:solidFill>
              <a:latin typeface="Nunito"/>
              <a:ea typeface="Nunito"/>
              <a:cs typeface="Nunito"/>
              <a:sym typeface="Nunito"/>
            </a:endParaRPr>
          </a:p>
        </p:txBody>
      </p:sp>
      <p:sp>
        <p:nvSpPr>
          <p:cNvPr id="355" name="Google Shape;355;p24"/>
          <p:cNvSpPr txBox="1">
            <a:spLocks noGrp="1"/>
          </p:cNvSpPr>
          <p:nvPr>
            <p:ph type="body" idx="4294967295"/>
          </p:nvPr>
        </p:nvSpPr>
        <p:spPr>
          <a:xfrm>
            <a:off x="6334600" y="2782250"/>
            <a:ext cx="2195400" cy="412500"/>
          </a:xfrm>
          <a:prstGeom prst="rect">
            <a:avLst/>
          </a:prstGeom>
        </p:spPr>
        <p:txBody>
          <a:bodyPr spcFirstLastPara="1" wrap="square" lIns="91425" tIns="91425" rIns="91425" bIns="91425" anchor="t" anchorCtr="0">
            <a:normAutofit fontScale="70000"/>
          </a:bodyPr>
          <a:lstStyle/>
          <a:p>
            <a:pPr marL="0" lvl="0" indent="0" algn="l" rtl="0">
              <a:spcBef>
                <a:spcPts val="0"/>
              </a:spcBef>
              <a:spcAft>
                <a:spcPts val="1200"/>
              </a:spcAft>
              <a:buNone/>
            </a:pPr>
            <a:r>
              <a:rPr lang="en" sz="2100" b="1">
                <a:solidFill>
                  <a:schemeClr val="dk1"/>
                </a:solidFill>
              </a:rPr>
              <a:t>Data Storytelling</a:t>
            </a:r>
            <a:endParaRPr sz="1600"/>
          </a:p>
        </p:txBody>
      </p:sp>
      <p:sp>
        <p:nvSpPr>
          <p:cNvPr id="356" name="Google Shape;356;p24"/>
          <p:cNvSpPr txBox="1"/>
          <p:nvPr/>
        </p:nvSpPr>
        <p:spPr>
          <a:xfrm>
            <a:off x="6334600" y="3194750"/>
            <a:ext cx="25236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latin typeface="Nunito"/>
                <a:ea typeface="Nunito"/>
                <a:cs typeface="Nunito"/>
                <a:sym typeface="Nunito"/>
              </a:rPr>
              <a:t>Explore the art of data storytelling and how to use visualizations to convey compelling narratives that resonate with the audience and drive impactful decision-making.</a:t>
            </a:r>
            <a:endParaRPr>
              <a:solidFill>
                <a:schemeClr val="dk2"/>
              </a:solidFill>
              <a:latin typeface="Nunito"/>
              <a:ea typeface="Nunito"/>
              <a:cs typeface="Nunito"/>
              <a:sym typeface="Nunito"/>
            </a:endParaRPr>
          </a:p>
        </p:txBody>
      </p:sp>
      <p:pic>
        <p:nvPicPr>
          <p:cNvPr id="357" name="Google Shape;357;p24"/>
          <p:cNvPicPr preferRelativeResize="0"/>
          <p:nvPr/>
        </p:nvPicPr>
        <p:blipFill>
          <a:blip r:embed="rId3">
            <a:alphaModFix/>
          </a:blip>
          <a:stretch>
            <a:fillRect/>
          </a:stretch>
        </p:blipFill>
        <p:spPr>
          <a:xfrm>
            <a:off x="285825" y="771263"/>
            <a:ext cx="2684850" cy="1822350"/>
          </a:xfrm>
          <a:prstGeom prst="rect">
            <a:avLst/>
          </a:prstGeom>
          <a:noFill/>
          <a:ln>
            <a:noFill/>
          </a:ln>
        </p:spPr>
      </p:pic>
      <p:pic>
        <p:nvPicPr>
          <p:cNvPr id="358" name="Google Shape;358;p24"/>
          <p:cNvPicPr preferRelativeResize="0"/>
          <p:nvPr/>
        </p:nvPicPr>
        <p:blipFill>
          <a:blip r:embed="rId4">
            <a:alphaModFix/>
          </a:blip>
          <a:stretch>
            <a:fillRect/>
          </a:stretch>
        </p:blipFill>
        <p:spPr>
          <a:xfrm>
            <a:off x="3271400" y="768850"/>
            <a:ext cx="2684850" cy="1841675"/>
          </a:xfrm>
          <a:prstGeom prst="rect">
            <a:avLst/>
          </a:prstGeom>
          <a:noFill/>
          <a:ln>
            <a:noFill/>
          </a:ln>
        </p:spPr>
      </p:pic>
      <p:pic>
        <p:nvPicPr>
          <p:cNvPr id="359" name="Google Shape;359;p24"/>
          <p:cNvPicPr preferRelativeResize="0"/>
          <p:nvPr/>
        </p:nvPicPr>
        <p:blipFill>
          <a:blip r:embed="rId5">
            <a:alphaModFix/>
          </a:blip>
          <a:stretch>
            <a:fillRect/>
          </a:stretch>
        </p:blipFill>
        <p:spPr>
          <a:xfrm>
            <a:off x="6236275" y="788175"/>
            <a:ext cx="2684851" cy="1841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25"/>
          <p:cNvSpPr txBox="1">
            <a:spLocks noGrp="1"/>
          </p:cNvSpPr>
          <p:nvPr>
            <p:ph type="title"/>
          </p:nvPr>
        </p:nvSpPr>
        <p:spPr>
          <a:xfrm>
            <a:off x="4149175" y="0"/>
            <a:ext cx="4030200" cy="638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Proposed deliverables</a:t>
            </a:r>
            <a:endParaRPr/>
          </a:p>
        </p:txBody>
      </p:sp>
      <p:pic>
        <p:nvPicPr>
          <p:cNvPr id="365" name="Google Shape;365;p25"/>
          <p:cNvPicPr preferRelativeResize="0"/>
          <p:nvPr/>
        </p:nvPicPr>
        <p:blipFill>
          <a:blip r:embed="rId3">
            <a:alphaModFix/>
          </a:blip>
          <a:stretch>
            <a:fillRect/>
          </a:stretch>
        </p:blipFill>
        <p:spPr>
          <a:xfrm>
            <a:off x="0" y="0"/>
            <a:ext cx="2908300" cy="5143500"/>
          </a:xfrm>
          <a:prstGeom prst="rect">
            <a:avLst/>
          </a:prstGeom>
          <a:noFill/>
          <a:ln>
            <a:noFill/>
          </a:ln>
        </p:spPr>
      </p:pic>
      <p:sp>
        <p:nvSpPr>
          <p:cNvPr id="366" name="Google Shape;366;p25"/>
          <p:cNvSpPr/>
          <p:nvPr/>
        </p:nvSpPr>
        <p:spPr>
          <a:xfrm>
            <a:off x="3775225" y="638100"/>
            <a:ext cx="4778100" cy="1364700"/>
          </a:xfrm>
          <a:prstGeom prst="round2DiagRect">
            <a:avLst>
              <a:gd name="adj1" fmla="val 16667"/>
              <a:gd name="adj2" fmla="val 0"/>
            </a:avLst>
          </a:prstGeom>
          <a:solidFill>
            <a:srgbClr val="B9DDFF">
              <a:alpha val="70630"/>
            </a:srgbClr>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lnSpc>
                <a:spcPct val="115000"/>
              </a:lnSpc>
              <a:spcBef>
                <a:spcPts val="1100"/>
              </a:spcBef>
              <a:spcAft>
                <a:spcPts val="0"/>
              </a:spcAft>
              <a:buNone/>
            </a:pPr>
            <a:r>
              <a:rPr lang="en" sz="1300" b="1"/>
              <a:t>Effective Layouts</a:t>
            </a:r>
            <a:endParaRPr sz="1300" b="1"/>
          </a:p>
          <a:p>
            <a:pPr marL="0" lvl="0" indent="0" algn="l" rtl="0">
              <a:lnSpc>
                <a:spcPct val="115000"/>
              </a:lnSpc>
              <a:spcBef>
                <a:spcPts val="1200"/>
              </a:spcBef>
              <a:spcAft>
                <a:spcPts val="1200"/>
              </a:spcAft>
              <a:buNone/>
            </a:pPr>
            <a:r>
              <a:rPr lang="en" sz="1200">
                <a:latin typeface="Nunito"/>
                <a:ea typeface="Nunito"/>
                <a:cs typeface="Nunito"/>
                <a:sym typeface="Nunito"/>
              </a:rPr>
              <a:t>Discover the principles of effective dashboard design, including the arrangement of visualizations, use of white space, and the importance of visual hierarchy to guide the audience's attention.</a:t>
            </a:r>
            <a:endParaRPr sz="1200">
              <a:latin typeface="Nunito"/>
              <a:ea typeface="Nunito"/>
              <a:cs typeface="Nunito"/>
              <a:sym typeface="Nunito"/>
            </a:endParaRPr>
          </a:p>
        </p:txBody>
      </p:sp>
      <p:sp>
        <p:nvSpPr>
          <p:cNvPr id="367" name="Google Shape;367;p25"/>
          <p:cNvSpPr/>
          <p:nvPr/>
        </p:nvSpPr>
        <p:spPr>
          <a:xfrm>
            <a:off x="3738700" y="2097525"/>
            <a:ext cx="4778100" cy="1254900"/>
          </a:xfrm>
          <a:prstGeom prst="round2DiagRect">
            <a:avLst>
              <a:gd name="adj1" fmla="val 16667"/>
              <a:gd name="adj2" fmla="val 0"/>
            </a:avLst>
          </a:prstGeom>
          <a:solidFill>
            <a:srgbClr val="B9DDFF">
              <a:alpha val="70630"/>
            </a:srgbClr>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lnSpc>
                <a:spcPct val="115000"/>
              </a:lnSpc>
              <a:spcBef>
                <a:spcPts val="1100"/>
              </a:spcBef>
              <a:spcAft>
                <a:spcPts val="0"/>
              </a:spcAft>
              <a:buNone/>
            </a:pPr>
            <a:r>
              <a:rPr lang="en" sz="1300" b="1"/>
              <a:t>Color and Typography</a:t>
            </a:r>
            <a:endParaRPr sz="1300" b="1"/>
          </a:p>
          <a:p>
            <a:pPr marL="0" lvl="0" indent="0" algn="l" rtl="0">
              <a:lnSpc>
                <a:spcPct val="115000"/>
              </a:lnSpc>
              <a:spcBef>
                <a:spcPts val="1200"/>
              </a:spcBef>
              <a:spcAft>
                <a:spcPts val="1200"/>
              </a:spcAft>
              <a:buNone/>
            </a:pPr>
            <a:r>
              <a:rPr lang="en" sz="1200">
                <a:latin typeface="Nunito"/>
                <a:ea typeface="Nunito"/>
                <a:cs typeface="Nunito"/>
                <a:sym typeface="Nunito"/>
              </a:rPr>
              <a:t>Understand the role of color and typography in dashboard design, ensuring readability, accessibility, and the conveyance of meaning through visual elements.</a:t>
            </a:r>
            <a:endParaRPr sz="1200">
              <a:latin typeface="Nunito"/>
              <a:ea typeface="Nunito"/>
              <a:cs typeface="Nunito"/>
              <a:sym typeface="Nunito"/>
            </a:endParaRPr>
          </a:p>
        </p:txBody>
      </p:sp>
      <p:sp>
        <p:nvSpPr>
          <p:cNvPr id="368" name="Google Shape;368;p25"/>
          <p:cNvSpPr/>
          <p:nvPr/>
        </p:nvSpPr>
        <p:spPr>
          <a:xfrm>
            <a:off x="3738700" y="3447150"/>
            <a:ext cx="4778100" cy="1431900"/>
          </a:xfrm>
          <a:prstGeom prst="round2DiagRect">
            <a:avLst>
              <a:gd name="adj1" fmla="val 16667"/>
              <a:gd name="adj2" fmla="val 0"/>
            </a:avLst>
          </a:prstGeom>
          <a:solidFill>
            <a:srgbClr val="B9DDFF">
              <a:alpha val="70630"/>
            </a:srgbClr>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lnSpc>
                <a:spcPct val="115000"/>
              </a:lnSpc>
              <a:spcBef>
                <a:spcPts val="1100"/>
              </a:spcBef>
              <a:spcAft>
                <a:spcPts val="0"/>
              </a:spcAft>
              <a:buNone/>
            </a:pPr>
            <a:r>
              <a:rPr lang="en" sz="1300" b="1"/>
              <a:t>Accessibility Considerations</a:t>
            </a:r>
            <a:endParaRPr sz="1300" b="1"/>
          </a:p>
          <a:p>
            <a:pPr marL="0" lvl="0" indent="0" algn="l" rtl="0">
              <a:lnSpc>
                <a:spcPct val="115000"/>
              </a:lnSpc>
              <a:spcBef>
                <a:spcPts val="1200"/>
              </a:spcBef>
              <a:spcAft>
                <a:spcPts val="1200"/>
              </a:spcAft>
              <a:buNone/>
            </a:pPr>
            <a:r>
              <a:rPr lang="en" sz="1200">
                <a:latin typeface="Nunito"/>
                <a:ea typeface="Nunito"/>
                <a:cs typeface="Nunito"/>
                <a:sym typeface="Nunito"/>
              </a:rPr>
              <a:t>Explore best practices for designing accessible dashboards that cater to diverse user needs, including considerations for color blindness and screen reader compatibility.</a:t>
            </a:r>
            <a:endParaRPr sz="1200">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2341</Words>
  <Application>Microsoft Office PowerPoint</Application>
  <PresentationFormat>On-screen Show (16:9)</PresentationFormat>
  <Paragraphs>181</Paragraphs>
  <Slides>30</Slides>
  <Notes>30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30</vt:i4>
      </vt:variant>
    </vt:vector>
  </HeadingPairs>
  <TitlesOfParts>
    <vt:vector size="37" baseType="lpstr">
      <vt:lpstr>Calibri</vt:lpstr>
      <vt:lpstr>Maven Pro</vt:lpstr>
      <vt:lpstr>Nunito</vt:lpstr>
      <vt:lpstr>Arial</vt:lpstr>
      <vt:lpstr>Momentum</vt:lpstr>
      <vt:lpstr>Office Theme</vt:lpstr>
      <vt:lpstr>Office Theme</vt:lpstr>
      <vt:lpstr>Google Looker Master Class</vt:lpstr>
      <vt:lpstr>Mastering Google Looker Studio: A Comprehensive Training</vt:lpstr>
      <vt:lpstr>Understanding Looker Studio</vt:lpstr>
      <vt:lpstr>Navigating the Looker Studio Interface</vt:lpstr>
      <vt:lpstr>Building Your First Looker Studio Dashboard</vt:lpstr>
      <vt:lpstr>PowerPoint Presentation</vt:lpstr>
      <vt:lpstr>Section 2</vt:lpstr>
      <vt:lpstr>Creating Interactive Visualizations</vt:lpstr>
      <vt:lpstr>Proposed deliverables</vt:lpstr>
      <vt:lpstr>Data Exploration and Analysis</vt:lpstr>
      <vt:lpstr>Section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Jay Shinde</cp:lastModifiedBy>
  <cp:revision>4</cp:revision>
  <dcterms:modified xsi:type="dcterms:W3CDTF">2024-10-06T16:15:56Z</dcterms:modified>
</cp:coreProperties>
</file>